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1"/>
    <p:sldMasterId id="2147483824" r:id="rId2"/>
    <p:sldMasterId id="2147483837" r:id="rId3"/>
  </p:sldMasterIdLst>
  <p:notesMasterIdLst>
    <p:notesMasterId r:id="rId65"/>
  </p:notesMasterIdLst>
  <p:sldIdLst>
    <p:sldId id="347" r:id="rId4"/>
    <p:sldId id="378" r:id="rId5"/>
    <p:sldId id="348" r:id="rId6"/>
    <p:sldId id="350" r:id="rId7"/>
    <p:sldId id="351" r:id="rId8"/>
    <p:sldId id="352" r:id="rId9"/>
    <p:sldId id="366" r:id="rId10"/>
    <p:sldId id="356" r:id="rId11"/>
    <p:sldId id="369" r:id="rId12"/>
    <p:sldId id="379" r:id="rId13"/>
    <p:sldId id="353" r:id="rId14"/>
    <p:sldId id="354" r:id="rId15"/>
    <p:sldId id="355" r:id="rId16"/>
    <p:sldId id="357" r:id="rId17"/>
    <p:sldId id="358" r:id="rId18"/>
    <p:sldId id="364" r:id="rId19"/>
    <p:sldId id="370" r:id="rId20"/>
    <p:sldId id="365" r:id="rId21"/>
    <p:sldId id="360" r:id="rId22"/>
    <p:sldId id="361" r:id="rId23"/>
    <p:sldId id="362" r:id="rId24"/>
    <p:sldId id="293" r:id="rId25"/>
    <p:sldId id="301" r:id="rId26"/>
    <p:sldId id="295" r:id="rId27"/>
    <p:sldId id="297" r:id="rId28"/>
    <p:sldId id="298" r:id="rId29"/>
    <p:sldId id="279" r:id="rId30"/>
    <p:sldId id="302" r:id="rId31"/>
    <p:sldId id="303" r:id="rId32"/>
    <p:sldId id="280" r:id="rId33"/>
    <p:sldId id="283" r:id="rId34"/>
    <p:sldId id="284" r:id="rId35"/>
    <p:sldId id="286" r:id="rId36"/>
    <p:sldId id="287" r:id="rId37"/>
    <p:sldId id="288" r:id="rId38"/>
    <p:sldId id="289" r:id="rId39"/>
    <p:sldId id="380" r:id="rId40"/>
    <p:sldId id="307" r:id="rId41"/>
    <p:sldId id="322" r:id="rId42"/>
    <p:sldId id="325" r:id="rId43"/>
    <p:sldId id="326" r:id="rId44"/>
    <p:sldId id="327" r:id="rId45"/>
    <p:sldId id="328" r:id="rId46"/>
    <p:sldId id="329" r:id="rId47"/>
    <p:sldId id="330" r:id="rId48"/>
    <p:sldId id="337" r:id="rId49"/>
    <p:sldId id="338" r:id="rId50"/>
    <p:sldId id="339" r:id="rId51"/>
    <p:sldId id="340" r:id="rId52"/>
    <p:sldId id="341" r:id="rId53"/>
    <p:sldId id="342" r:id="rId54"/>
    <p:sldId id="343" r:id="rId55"/>
    <p:sldId id="344" r:id="rId56"/>
    <p:sldId id="345" r:id="rId57"/>
    <p:sldId id="381" r:id="rId58"/>
    <p:sldId id="374" r:id="rId59"/>
    <p:sldId id="375" r:id="rId60"/>
    <p:sldId id="376" r:id="rId61"/>
    <p:sldId id="371" r:id="rId62"/>
    <p:sldId id="372" r:id="rId63"/>
    <p:sldId id="373" r:id="rId64"/>
  </p:sldIdLst>
  <p:sldSz cx="9144000" cy="6858000" type="screen4x3"/>
  <p:notesSz cx="6858000" cy="9144000"/>
  <p:custShowLst>
    <p:custShow name="April 5 subset" id="0">
      <p:sldLst>
        <p:sld r:id="rId25"/>
        <p:sld r:id="rId26"/>
        <p:sld r:id="rId27"/>
        <p:sld r:id="rId28"/>
        <p:sld r:id="rId29"/>
        <p:sld r:id="rId30"/>
        <p:sld r:id="rId31"/>
        <p:sld r:id="rId32"/>
        <p:sld r:id="rId33"/>
        <p:sld r:id="rId34"/>
        <p:sld r:id="rId35"/>
        <p:sld r:id="rId36"/>
        <p:sld r:id="rId37"/>
        <p:sld r:id="rId38"/>
        <p:sld r:id="rId39"/>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6600"/>
    <a:srgbClr val="FFCCCC"/>
    <a:srgbClr val="9F0A1A"/>
    <a:srgbClr val="7D0B15"/>
    <a:srgbClr val="1A1A1A"/>
    <a:srgbClr val="C07905"/>
    <a:srgbClr val="DE8E08"/>
    <a:srgbClr val="C15A07"/>
    <a:srgbClr val="E430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8" autoAdjust="0"/>
    <p:restoredTop sz="94643"/>
  </p:normalViewPr>
  <p:slideViewPr>
    <p:cSldViewPr snapToGrid="0" snapToObjects="1">
      <p:cViewPr varScale="1">
        <p:scale>
          <a:sx n="38" d="100"/>
          <a:sy n="38" d="100"/>
        </p:scale>
        <p:origin x="1072" y="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B50F47-5031-8448-AC4B-F07D6473F541}" type="datetimeFigureOut">
              <a:rPr lang="en-US" smtClean="0"/>
              <a:t>1/22/2018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688C65-6938-0149-81F8-3427D5BABA98}" type="slidenum">
              <a:rPr lang="en-US" smtClean="0"/>
              <a:t>‹#›</a:t>
            </a:fld>
            <a:endParaRPr lang="en-US"/>
          </a:p>
        </p:txBody>
      </p:sp>
    </p:spTree>
    <p:extLst>
      <p:ext uri="{BB962C8B-B14F-4D97-AF65-F5344CB8AC3E}">
        <p14:creationId xmlns:p14="http://schemas.microsoft.com/office/powerpoint/2010/main" val="36721883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pPr algn="ctr" fontAlgn="auto">
              <a:spcBef>
                <a:spcPts val="0"/>
              </a:spcBef>
              <a:spcAft>
                <a:spcPts val="0"/>
              </a:spcAft>
              <a:defRPr/>
            </a:pPr>
            <a:fld id="{6A70C628-EED6-426F-8978-D074BA252B05}" type="slidenum">
              <a:rPr lang="en-US" altLang="en-US" sz="3600" kern="0">
                <a:solidFill>
                  <a:srgbClr val="000000"/>
                </a:solidFill>
                <a:sym typeface="Helvetica Light"/>
              </a:rPr>
              <a:pPr algn="ctr" fontAlgn="auto">
                <a:spcBef>
                  <a:spcPts val="0"/>
                </a:spcBef>
                <a:spcAft>
                  <a:spcPts val="0"/>
                </a:spcAft>
                <a:defRPr/>
              </a:pPr>
              <a:t>1</a:t>
            </a:fld>
            <a:endParaRPr lang="en-US" altLang="en-US" sz="3600" kern="0">
              <a:solidFill>
                <a:srgbClr val="000000"/>
              </a:solidFill>
              <a:sym typeface="Helvetica Light"/>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002984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rPr dirty="0"/>
              <a:t>Take, for example, the fact, discovered by </a:t>
            </a:r>
            <a:r>
              <a:rPr dirty="0" err="1"/>
              <a:t>Evolv</a:t>
            </a:r>
            <a:r>
              <a:rPr dirty="0"/>
              <a:t>, a “workforce optimization” consultancy, that “distance between home and work . . . is strongly associated with employee engagement and retention.” Despite the strength of this finding, </a:t>
            </a:r>
            <a:r>
              <a:rPr dirty="0" err="1"/>
              <a:t>Evolv</a:t>
            </a:r>
            <a:r>
              <a:rPr dirty="0"/>
              <a:t> “never factor[s it] into the score given each applicant . . . because different neighborhoods and towns can have different racial profiles, which means that scoring distance from work could violate equal-employment opportunity standards.</a:t>
            </a:r>
          </a:p>
        </p:txBody>
      </p:sp>
    </p:spTree>
    <p:extLst>
      <p:ext uri="{BB962C8B-B14F-4D97-AF65-F5344CB8AC3E}">
        <p14:creationId xmlns:p14="http://schemas.microsoft.com/office/powerpoint/2010/main" val="2948205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An important side effect of this treatment, however, will be that a calm male driver will actually receive a higher insurance premium than an aggressive female driving the same car and being of the same age.</a:t>
            </a:r>
          </a:p>
        </p:txBody>
      </p:sp>
    </p:spTree>
    <p:extLst>
      <p:ext uri="{BB962C8B-B14F-4D97-AF65-F5344CB8AC3E}">
        <p14:creationId xmlns:p14="http://schemas.microsoft.com/office/powerpoint/2010/main" val="2659381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The next step would be to remove the correlated attributes as well. This seems straightforward in our example dataset; however, it is problematic if the attribute to be removed also carries some objective information about the label. Suppose a postal code is related to ethnicity, but also carries information about real estate prices in the neighborhood. </a:t>
            </a:r>
          </a:p>
        </p:txBody>
      </p:sp>
    </p:spTree>
    <p:extLst>
      <p:ext uri="{BB962C8B-B14F-4D97-AF65-F5344CB8AC3E}">
        <p14:creationId xmlns:p14="http://schemas.microsoft.com/office/powerpoint/2010/main" val="3215588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 Unfortunately, this does not solve the problem either if the historical decisions are discriminatory. </a:t>
            </a:r>
          </a:p>
        </p:txBody>
      </p:sp>
    </p:spTree>
    <p:extLst>
      <p:ext uri="{BB962C8B-B14F-4D97-AF65-F5344CB8AC3E}">
        <p14:creationId xmlns:p14="http://schemas.microsoft.com/office/powerpoint/2010/main" val="4241684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US govt first mentioned adverse impact in the Equal Employment Opportunity Commission Guidelines on Employment Testing Procedures (1966)</a:t>
            </a:r>
          </a:p>
          <a:p>
            <a:endParaRPr/>
          </a:p>
          <a:p>
            <a:r>
              <a:t>State of California Fair Employment Practice Commission</a:t>
            </a:r>
          </a:p>
          <a:p>
            <a:endParaRPr/>
          </a:p>
          <a:p>
            <a:r>
              <a:t>the Supreme Court has resisted a “rigid mathematical formula” defining disparate impact</a:t>
            </a:r>
          </a:p>
        </p:txBody>
      </p:sp>
    </p:spTree>
    <p:extLst>
      <p:ext uri="{BB962C8B-B14F-4D97-AF65-F5344CB8AC3E}">
        <p14:creationId xmlns:p14="http://schemas.microsoft.com/office/powerpoint/2010/main" val="2658146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t>aka relative chance aka selection rate</a:t>
            </a:r>
          </a:p>
          <a:p>
            <a:endParaRPr/>
          </a:p>
          <a:p>
            <a:r>
              <a:t>what about 3 classes? </a:t>
            </a:r>
          </a:p>
        </p:txBody>
      </p:sp>
    </p:spTree>
    <p:extLst>
      <p:ext uri="{BB962C8B-B14F-4D97-AF65-F5344CB8AC3E}">
        <p14:creationId xmlns:p14="http://schemas.microsoft.com/office/powerpoint/2010/main" val="3161929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55</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2026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56</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45356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57</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8569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58</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55754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2</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07719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3</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8770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9577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2777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10</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1080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688C65-6938-0149-81F8-3427D5BABA98}" type="slidenum">
              <a:rPr lang="en-US" smtClean="0"/>
              <a:t>31</a:t>
            </a:fld>
            <a:endParaRPr lang="en-US"/>
          </a:p>
        </p:txBody>
      </p:sp>
    </p:spTree>
    <p:extLst>
      <p:ext uri="{BB962C8B-B14F-4D97-AF65-F5344CB8AC3E}">
        <p14:creationId xmlns:p14="http://schemas.microsoft.com/office/powerpoint/2010/main" val="242442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cs typeface="Arial" panose="020B0604020202020204" pitchFamily="34" charset="0"/>
              </a:defRPr>
            </a:lvl1pPr>
            <a:lvl2pPr marL="742950" indent="-285750" defTabSz="930275">
              <a:defRPr>
                <a:solidFill>
                  <a:schemeClr val="tx1"/>
                </a:solidFill>
                <a:latin typeface="Arial" panose="020B0604020202020204" pitchFamily="34" charset="0"/>
                <a:cs typeface="Arial" panose="020B0604020202020204" pitchFamily="34" charset="0"/>
              </a:defRPr>
            </a:lvl2pPr>
            <a:lvl3pPr marL="1143000" indent="-228600" defTabSz="930275">
              <a:defRPr>
                <a:solidFill>
                  <a:schemeClr val="tx1"/>
                </a:solidFill>
                <a:latin typeface="Arial" panose="020B0604020202020204" pitchFamily="34" charset="0"/>
                <a:cs typeface="Arial" panose="020B0604020202020204" pitchFamily="34" charset="0"/>
              </a:defRPr>
            </a:lvl3pPr>
            <a:lvl4pPr marL="1600200" indent="-228600" defTabSz="930275">
              <a:defRPr>
                <a:solidFill>
                  <a:schemeClr val="tx1"/>
                </a:solidFill>
                <a:latin typeface="Arial" panose="020B0604020202020204" pitchFamily="34" charset="0"/>
                <a:cs typeface="Arial" panose="020B0604020202020204" pitchFamily="34" charset="0"/>
              </a:defRPr>
            </a:lvl4pPr>
            <a:lvl5pPr marL="2057400" indent="-228600" defTabSz="930275">
              <a:defRPr>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5C572-BB94-4AC8-AF50-5C50EFEDF767}" type="slidenum">
              <a:rPr lang="en-US" altLang="en-US" smtClean="0">
                <a:solidFill>
                  <a:srgbClr val="000000"/>
                </a:solidFill>
              </a:rPr>
              <a:pPr/>
              <a:t>37</a:t>
            </a:fld>
            <a:endParaRPr lang="en-US" altLang="en-US" smtClean="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384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r>
              <a:t>streetbump, an app for boston residents that uses smart phone accelerometers to detect potholes</a:t>
            </a:r>
          </a:p>
          <a:p>
            <a:endParaRPr/>
          </a:p>
          <a:p>
            <a:r>
              <a:t>Example: St. George’s Hospital (UK) sorted med school applicants on the basis of previous admission decisions [biased against women and minorities with equal credentials] </a:t>
            </a:r>
          </a:p>
          <a:p>
            <a:endParaRPr/>
          </a:p>
          <a:p>
            <a:r>
              <a:t>incomplete/missing data may be correlated with the sensitive attribute</a:t>
            </a:r>
          </a:p>
        </p:txBody>
      </p:sp>
    </p:spTree>
    <p:extLst>
      <p:ext uri="{BB962C8B-B14F-4D97-AF65-F5344CB8AC3E}">
        <p14:creationId xmlns:p14="http://schemas.microsoft.com/office/powerpoint/2010/main" val="266741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33A1E6-A0B3-8E47-BCA9-3B70586FB3DD}"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1055232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33A1E6-A0B3-8E47-BCA9-3B70586FB3DD}"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337968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33A1E6-A0B3-8E47-BCA9-3B70586FB3DD}"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315384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129606" y="446485"/>
            <a:ext cx="6875859" cy="4161234"/>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892969" y="4723805"/>
            <a:ext cx="7358063" cy="1000125"/>
          </a:xfrm>
          <a:prstGeom prst="rect">
            <a:avLst/>
          </a:prstGeom>
        </p:spPr>
        <p:txBody>
          <a:bodyPr anchor="b"/>
          <a:lstStyle/>
          <a:p>
            <a:r>
              <a:t>Title Text</a:t>
            </a:r>
          </a:p>
        </p:txBody>
      </p:sp>
      <p:sp>
        <p:nvSpPr>
          <p:cNvPr id="22" name="Body Level One…"/>
          <p:cNvSpPr>
            <a:spLocks noGrp="1"/>
          </p:cNvSpPr>
          <p:nvPr>
            <p:ph type="body" sz="quarter" idx="1"/>
          </p:nvPr>
        </p:nvSpPr>
        <p:spPr>
          <a:xfrm>
            <a:off x="892969" y="5759649"/>
            <a:ext cx="7358063"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4437983" y="6500812"/>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8226858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892969" y="2268141"/>
            <a:ext cx="7358063" cy="2321719"/>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935638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723805" y="446484"/>
            <a:ext cx="3750469" cy="5786438"/>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669726" y="446484"/>
            <a:ext cx="3750469" cy="2803922"/>
          </a:xfrm>
          <a:prstGeom prst="rect">
            <a:avLst/>
          </a:prstGeom>
        </p:spPr>
        <p:txBody>
          <a:bodyPr anchor="b"/>
          <a:lstStyle>
            <a:lvl1pPr>
              <a:defRPr sz="4219"/>
            </a:lvl1pPr>
          </a:lstStyle>
          <a:p>
            <a:r>
              <a:t>Title Text</a:t>
            </a:r>
          </a:p>
        </p:txBody>
      </p:sp>
      <p:sp>
        <p:nvSpPr>
          <p:cNvPr id="40" name="Body Level One…"/>
          <p:cNvSpPr>
            <a:spLocks noGrp="1"/>
          </p:cNvSpPr>
          <p:nvPr>
            <p:ph type="body" sz="quarter" idx="1"/>
          </p:nvPr>
        </p:nvSpPr>
        <p:spPr>
          <a:xfrm>
            <a:off x="669726" y="3348633"/>
            <a:ext cx="3750469" cy="2884289"/>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3601812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1412049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9081476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723805" y="1830586"/>
            <a:ext cx="3750469" cy="4420195"/>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669726" y="1830586"/>
            <a:ext cx="3750469"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163694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669727" y="892969"/>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416379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4723805" y="3580805"/>
            <a:ext cx="3750469"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4728177" y="625078"/>
            <a:ext cx="3750469"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669726" y="625078"/>
            <a:ext cx="3750469" cy="5607844"/>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7022556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33A1E6-A0B3-8E47-BCA9-3B70586FB3DD}"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15952400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892969" y="4473774"/>
            <a:ext cx="7358063" cy="362215"/>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Type a quote here.”"/>
          <p:cNvSpPr>
            <a:spLocks noGrp="1"/>
          </p:cNvSpPr>
          <p:nvPr>
            <p:ph type="body" sz="quarter" idx="14"/>
          </p:nvPr>
        </p:nvSpPr>
        <p:spPr>
          <a:xfrm>
            <a:off x="892969" y="2984579"/>
            <a:ext cx="7358063" cy="513795"/>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6915564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9144000" cy="68580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1199295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5893207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2E681B-8021-4848-A39A-14B733AB2E4C}"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746179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ADE60E0-A090-40FE-82D0-C4F25B73C76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853727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2E681B-8021-4848-A39A-14B733AB2E4C}"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73408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B964B9A-E42F-4B18-B571-89ED7ECBA15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169387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08AA8A2-B5E5-4394-ADA8-4CED31D3237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055077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EF973F9-B981-4152-8021-40C610D13E5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653968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74FBB81-CD8E-467D-8F20-1430993A6B7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84228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33A1E6-A0B3-8E47-BCA9-3B70586FB3DD}"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3838481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835AA34-59E4-4384-A4F9-5EC2BE80F6D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102105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2974407-2901-488A-BDA1-BB232D7440C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701646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F1ADDCF-D710-4731-BC29-66A8DDBC0DC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7294717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FE81930-AE02-42A7-934C-4C3434053CC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552221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634FCD0-BBC8-43D0-9053-D08EF4B6561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1144875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443801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33A1E6-A0B3-8E47-BCA9-3B70586FB3DD}"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534496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33A1E6-A0B3-8E47-BCA9-3B70586FB3DD}" type="datetimeFigureOut">
              <a:rPr lang="en-US" smtClean="0"/>
              <a:t>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856818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33A1E6-A0B3-8E47-BCA9-3B70586FB3DD}"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38378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33A1E6-A0B3-8E47-BCA9-3B70586FB3DD}" type="datetimeFigureOut">
              <a:rPr lang="en-US" smtClean="0"/>
              <a:t>1/22/2018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786893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33A1E6-A0B3-8E47-BCA9-3B70586FB3DD}"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8069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33A1E6-A0B3-8E47-BCA9-3B70586FB3DD}"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4BFE3D-CFC0-5148-ADB1-BFF2CF10C4E9}" type="slidenum">
              <a:rPr lang="en-US" smtClean="0"/>
              <a:t>‹#›</a:t>
            </a:fld>
            <a:endParaRPr lang="en-US"/>
          </a:p>
        </p:txBody>
      </p:sp>
    </p:spTree>
    <p:extLst>
      <p:ext uri="{BB962C8B-B14F-4D97-AF65-F5344CB8AC3E}">
        <p14:creationId xmlns:p14="http://schemas.microsoft.com/office/powerpoint/2010/main" val="18887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4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5385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33A1E6-A0B3-8E47-BCA9-3B70586FB3DD}" type="datetimeFigureOut">
              <a:rPr lang="en-US" smtClean="0"/>
              <a:t>1/22/2018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BFE3D-CFC0-5148-ADB1-BFF2CF10C4E9}" type="slidenum">
              <a:rPr lang="en-US" smtClean="0"/>
              <a:t>‹#›</a:t>
            </a:fld>
            <a:endParaRPr lang="en-US"/>
          </a:p>
        </p:txBody>
      </p:sp>
    </p:spTree>
    <p:extLst>
      <p:ext uri="{BB962C8B-B14F-4D97-AF65-F5344CB8AC3E}">
        <p14:creationId xmlns:p14="http://schemas.microsoft.com/office/powerpoint/2010/main" val="283349111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iming>
    <p:tnLst>
      <p:par>
        <p:cTn id="1" dur="indefinite" restart="never" nodeType="tmRoot"/>
      </p:par>
    </p:tnLst>
  </p:timing>
  <p:txStyles>
    <p:titleStyle>
      <a:lvl1pPr algn="l" defTabSz="457200" rtl="0" eaLnBrk="1" latinLnBrk="0" hangingPunct="1">
        <a:spcBef>
          <a:spcPct val="0"/>
        </a:spcBef>
        <a:buNone/>
        <a:defRPr sz="4400" b="1" kern="1200">
          <a:solidFill>
            <a:srgbClr val="BB0B1E"/>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669727" y="312539"/>
            <a:ext cx="7804547" cy="151804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669727" y="1830586"/>
            <a:ext cx="7804547" cy="44201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4416853" y="6505278"/>
            <a:ext cx="301366" cy="297389"/>
          </a:xfrm>
          <a:prstGeom prst="rect">
            <a:avLst/>
          </a:prstGeom>
          <a:ln w="12700">
            <a:miter lim="400000"/>
          </a:ln>
        </p:spPr>
        <p:txBody>
          <a:bodyPr wrap="none" lIns="50800" tIns="50800" rIns="50800" bIns="50800">
            <a:spAutoFit/>
          </a:bodyPr>
          <a:lstStyle>
            <a:lvl1pPr>
              <a:defRPr sz="1266"/>
            </a:lvl1p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94709071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50"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92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Arial" charset="0"/>
                <a:cs typeface="+mn-cs"/>
              </a:defRPr>
            </a:lvl1pPr>
          </a:lstStyle>
          <a:p>
            <a:pPr defTabSz="914400" fontAlgn="base">
              <a:spcBef>
                <a:spcPct val="0"/>
              </a:spcBef>
              <a:spcAft>
                <a:spcPct val="0"/>
              </a:spcAft>
              <a:defRPr/>
            </a:pPr>
            <a:endParaRPr lang="en-US">
              <a:solidFill>
                <a:srgbClr val="000000"/>
              </a:solidFill>
            </a:endParaRPr>
          </a:p>
        </p:txBody>
      </p:sp>
      <p:sp>
        <p:nvSpPr>
          <p:cNvPr id="192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mn-cs"/>
              </a:defRPr>
            </a:lvl1pPr>
          </a:lstStyle>
          <a:p>
            <a:pPr defTabSz="914400" fontAlgn="base">
              <a:spcBef>
                <a:spcPct val="0"/>
              </a:spcBef>
              <a:spcAft>
                <a:spcPct val="0"/>
              </a:spcAft>
              <a:defRPr/>
            </a:pPr>
            <a:endParaRPr lang="en-US">
              <a:solidFill>
                <a:srgbClr val="000000"/>
              </a:solidFill>
            </a:endParaRPr>
          </a:p>
        </p:txBody>
      </p:sp>
      <p:sp>
        <p:nvSpPr>
          <p:cNvPr id="192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mn-cs"/>
              </a:defRPr>
            </a:lvl1pPr>
          </a:lstStyle>
          <a:p>
            <a:pPr defTabSz="914400" fontAlgn="base">
              <a:spcBef>
                <a:spcPct val="0"/>
              </a:spcBef>
              <a:spcAft>
                <a:spcPct val="0"/>
              </a:spcAft>
              <a:defRPr/>
            </a:pPr>
            <a:fld id="{88C8DE92-C3C4-430F-B3F3-8CF04C5C7273}" type="slidenum">
              <a:rPr lang="en-US" altLang="en-US">
                <a:solidFill>
                  <a:srgbClr val="000000"/>
                </a:solidFill>
              </a:rPr>
              <a:pPr defTabSz="914400" fontAlgn="base">
                <a:spcBef>
                  <a:spcPct val="0"/>
                </a:spcBef>
                <a:spcAft>
                  <a:spcPct val="0"/>
                </a:spcAft>
                <a:defRPr/>
              </a:pPr>
              <a:t>‹#›</a:t>
            </a:fld>
            <a:endParaRPr lang="en-US" altLang="en-US">
              <a:solidFill>
                <a:srgbClr val="000000"/>
              </a:solidFill>
            </a:endParaRPr>
          </a:p>
        </p:txBody>
      </p:sp>
    </p:spTree>
    <p:extLst>
      <p:ext uri="{BB962C8B-B14F-4D97-AF65-F5344CB8AC3E}">
        <p14:creationId xmlns:p14="http://schemas.microsoft.com/office/powerpoint/2010/main" val="146622348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9.emf"/></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hyperlink" Target="http://www.wsj.com/articles/SB10001424127887323777204578189391813881534" TargetMode="External"/><Relationship Id="rId4" Type="http://schemas.openxmlformats.org/officeDocument/2006/relationships/image" Target="../media/image4.t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9.t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60.ti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61.tif"/><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3.ti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hyperlink" Target="http://www.wsj.com/articles/SB10001424127887323777204578189391813881534" TargetMode="External"/><Relationship Id="rId4" Type="http://schemas.openxmlformats.org/officeDocument/2006/relationships/image" Target="../media/image4.tif"/></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tif"/><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image" Target="../media/image65.ti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67.ti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9.tif"/><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emf"/></Relationships>
</file>

<file path=ppt/slides/_rels/slide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orelle.friedler.net/papers/kdd_disparate_impact.pdf" TargetMode="External"/><Relationship Id="rId3" Type="http://schemas.openxmlformats.org/officeDocument/2006/relationships/hyperlink" Target="http://online.liebertpub.com/doi/full/10.1089/big.2016.0047" TargetMode="External"/><Relationship Id="rId7" Type="http://schemas.openxmlformats.org/officeDocument/2006/relationships/hyperlink" Target="http://arxiv.org/pdf/1507.05259v3.pdf" TargetMode="External"/><Relationship Id="rId2" Type="http://schemas.openxmlformats.org/officeDocument/2006/relationships/hyperlink" Target="http://www.fatml.org/resources.html" TargetMode="External"/><Relationship Id="rId1" Type="http://schemas.openxmlformats.org/officeDocument/2006/relationships/slideLayout" Target="../slideLayouts/slideLayout29.xml"/><Relationship Id="rId6" Type="http://schemas.openxmlformats.org/officeDocument/2006/relationships/hyperlink" Target="http://www.zliobaite.com/publications" TargetMode="External"/><Relationship Id="rId5" Type="http://schemas.openxmlformats.org/officeDocument/2006/relationships/hyperlink" Target="http://www.di.unipi.it/~ruggieri/Papers/ker.pdf" TargetMode="External"/><Relationship Id="rId4" Type="http://schemas.openxmlformats.org/officeDocument/2006/relationships/hyperlink" Target="https://arxiv.org/pdf/1611.08292.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p:cNvPicPr>
            <a:picLocks noChangeAspect="1"/>
          </p:cNvPicPr>
          <p:nvPr/>
        </p:nvPicPr>
        <p:blipFill>
          <a:blip r:embed="rId3">
            <a:lum bright="70000" contrast="-70000"/>
            <a:extLst>
              <a:ext uri="{28A0092B-C50C-407E-A947-70E740481C1C}">
                <a14:useLocalDpi xmlns:a14="http://schemas.microsoft.com/office/drawing/2010/main" val="0"/>
              </a:ext>
            </a:extLst>
          </a:blip>
          <a:srcRect l="10873" t="-159" r="240" b="159"/>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685800" y="990600"/>
            <a:ext cx="7772400" cy="1470025"/>
          </a:xfrm>
          <a:prstGeom prst="rect">
            <a:avLst/>
          </a:prstGeom>
          <a:noFill/>
          <a:ln w="9525">
            <a:noFill/>
            <a:miter lim="800000"/>
            <a:headEnd/>
            <a:tailEnd/>
          </a:ln>
        </p:spPr>
        <p:txBody>
          <a:bodyPr anchor="ctr"/>
          <a:lstStyle/>
          <a:p>
            <a:pPr algn="ctr" defTabSz="914353" fontAlgn="base">
              <a:spcBef>
                <a:spcPct val="0"/>
              </a:spcBef>
              <a:spcAft>
                <a:spcPct val="0"/>
              </a:spcAft>
              <a:defRPr/>
            </a:pPr>
            <a:r>
              <a:rPr lang="en-US" sz="3600" kern="0" dirty="0">
                <a:solidFill>
                  <a:srgbClr val="000000"/>
                </a:solidFill>
                <a:sym typeface="Helvetica Light"/>
              </a:rPr>
              <a:t>Machine Learning for </a:t>
            </a:r>
            <a:r>
              <a:rPr lang="en-US" sz="3600" kern="0" dirty="0" smtClean="0">
                <a:solidFill>
                  <a:srgbClr val="000000"/>
                </a:solidFill>
                <a:sym typeface="Helvetica Light"/>
              </a:rPr>
              <a:t>Cities</a:t>
            </a:r>
            <a:endParaRPr lang="en-US" sz="3600" kern="0" dirty="0">
              <a:solidFill>
                <a:srgbClr val="000000"/>
              </a:solidFill>
              <a:sym typeface="Helvetica Light"/>
            </a:endParaRPr>
          </a:p>
          <a:p>
            <a:pPr algn="ctr" defTabSz="914353" fontAlgn="base">
              <a:spcBef>
                <a:spcPct val="0"/>
              </a:spcBef>
              <a:spcAft>
                <a:spcPct val="0"/>
              </a:spcAft>
              <a:defRPr/>
            </a:pPr>
            <a:r>
              <a:rPr lang="en-US" sz="3600" kern="0" dirty="0">
                <a:solidFill>
                  <a:srgbClr val="000000"/>
                </a:solidFill>
                <a:sym typeface="Helvetica Light"/>
              </a:rPr>
              <a:t> CUSP-GX 5006.001, Spring </a:t>
            </a:r>
            <a:r>
              <a:rPr lang="en-US" sz="3600" kern="0" dirty="0" smtClean="0">
                <a:solidFill>
                  <a:srgbClr val="000000"/>
                </a:solidFill>
                <a:sym typeface="Helvetica Light"/>
              </a:rPr>
              <a:t>2018</a:t>
            </a:r>
            <a:endParaRPr lang="en-US" sz="3600" kern="0" dirty="0">
              <a:solidFill>
                <a:srgbClr val="000000"/>
              </a:solidFill>
              <a:sym typeface="Helvetica Light"/>
            </a:endParaRPr>
          </a:p>
        </p:txBody>
      </p:sp>
      <p:sp>
        <p:nvSpPr>
          <p:cNvPr id="8" name="Rectangle 2"/>
          <p:cNvSpPr txBox="1">
            <a:spLocks noChangeArrowheads="1"/>
          </p:cNvSpPr>
          <p:nvPr/>
        </p:nvSpPr>
        <p:spPr bwMode="auto">
          <a:xfrm>
            <a:off x="1406727" y="2860675"/>
            <a:ext cx="6316847" cy="1143000"/>
          </a:xfrm>
          <a:prstGeom prst="rect">
            <a:avLst/>
          </a:prstGeom>
          <a:solidFill>
            <a:srgbClr val="CCCCFF"/>
          </a:solidFill>
          <a:ln>
            <a:noFill/>
          </a:ln>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defTabSz="914400" eaLnBrk="1" hangingPunct="1">
              <a:defRPr/>
            </a:pPr>
            <a:r>
              <a:rPr lang="en-US" altLang="en-US" u="sng" kern="0" dirty="0" smtClean="0">
                <a:solidFill>
                  <a:srgbClr val="000000"/>
                </a:solidFill>
              </a:rPr>
              <a:t>Lecture </a:t>
            </a:r>
            <a:r>
              <a:rPr lang="en-US" altLang="en-US" u="sng" kern="0" dirty="0">
                <a:solidFill>
                  <a:srgbClr val="000000"/>
                </a:solidFill>
              </a:rPr>
              <a:t>7</a:t>
            </a:r>
            <a:r>
              <a:rPr lang="en-US" altLang="en-US" kern="0" dirty="0" smtClean="0">
                <a:solidFill>
                  <a:srgbClr val="000000"/>
                </a:solidFill>
              </a:rPr>
              <a:t>: Algorithmic Fairness, </a:t>
            </a:r>
            <a:r>
              <a:rPr lang="en-US" altLang="en-US" kern="0" dirty="0">
                <a:solidFill>
                  <a:srgbClr val="000000"/>
                </a:solidFill>
              </a:rPr>
              <a:t>D</a:t>
            </a:r>
            <a:r>
              <a:rPr lang="en-US" altLang="en-US" kern="0" dirty="0" smtClean="0">
                <a:solidFill>
                  <a:srgbClr val="000000"/>
                </a:solidFill>
              </a:rPr>
              <a:t>iscrimination, and Bias</a:t>
            </a:r>
          </a:p>
        </p:txBody>
      </p:sp>
      <p:sp>
        <p:nvSpPr>
          <p:cNvPr id="2" name="TextBox 1"/>
          <p:cNvSpPr txBox="1"/>
          <p:nvPr/>
        </p:nvSpPr>
        <p:spPr>
          <a:xfrm>
            <a:off x="179168" y="4932135"/>
            <a:ext cx="8789341" cy="1200329"/>
          </a:xfrm>
          <a:prstGeom prst="rect">
            <a:avLst/>
          </a:prstGeom>
          <a:solidFill>
            <a:srgbClr val="FFFF00">
              <a:alpha val="10000"/>
            </a:srgbClr>
          </a:solidFill>
          <a:ln w="19050">
            <a:solidFill>
              <a:schemeClr val="tx1"/>
            </a:solidFill>
          </a:ln>
        </p:spPr>
        <p:txBody>
          <a:bodyPr wrap="square" rtlCol="0">
            <a:spAutoFit/>
          </a:bodyPr>
          <a:lstStyle/>
          <a:p>
            <a:pPr defTabSz="914400" eaLnBrk="0" fontAlgn="base" hangingPunct="0">
              <a:spcBef>
                <a:spcPct val="0"/>
              </a:spcBef>
              <a:spcAft>
                <a:spcPct val="0"/>
              </a:spcAft>
            </a:pPr>
            <a:r>
              <a:rPr lang="en-US" u="sng" dirty="0" smtClean="0">
                <a:solidFill>
                  <a:srgbClr val="000000"/>
                </a:solidFill>
              </a:rPr>
              <a:t>Much of this material is re-used with permission from</a:t>
            </a:r>
            <a:r>
              <a:rPr lang="en-US" dirty="0" smtClean="0">
                <a:solidFill>
                  <a:srgbClr val="000000"/>
                </a:solidFill>
              </a:rPr>
              <a:t>: </a:t>
            </a:r>
          </a:p>
          <a:p>
            <a:pPr defTabSz="914400" eaLnBrk="0" fontAlgn="base" hangingPunct="0">
              <a:spcBef>
                <a:spcPct val="0"/>
              </a:spcBef>
              <a:spcAft>
                <a:spcPct val="0"/>
              </a:spcAft>
            </a:pPr>
            <a:r>
              <a:rPr lang="en-US" dirty="0" smtClean="0">
                <a:solidFill>
                  <a:srgbClr val="000000"/>
                </a:solidFill>
              </a:rPr>
              <a:t>“Data-driven discrimination and fairness-aware classification” (M. </a:t>
            </a:r>
            <a:r>
              <a:rPr lang="en-US" dirty="0" err="1" smtClean="0">
                <a:solidFill>
                  <a:srgbClr val="000000"/>
                </a:solidFill>
              </a:rPr>
              <a:t>Jankowiak</a:t>
            </a:r>
            <a:r>
              <a:rPr lang="en-US" dirty="0" smtClean="0">
                <a:solidFill>
                  <a:srgbClr val="000000"/>
                </a:solidFill>
              </a:rPr>
              <a:t>)</a:t>
            </a:r>
          </a:p>
          <a:p>
            <a:pPr defTabSz="914400" eaLnBrk="0" fontAlgn="base" hangingPunct="0">
              <a:spcBef>
                <a:spcPct val="0"/>
              </a:spcBef>
              <a:spcAft>
                <a:spcPct val="0"/>
              </a:spcAft>
            </a:pPr>
            <a:r>
              <a:rPr lang="en-US" dirty="0" smtClean="0">
                <a:solidFill>
                  <a:srgbClr val="000000"/>
                </a:solidFill>
              </a:rPr>
              <a:t>“</a:t>
            </a:r>
            <a:r>
              <a:rPr lang="en-US" dirty="0">
                <a:solidFill>
                  <a:srgbClr val="000000"/>
                </a:solidFill>
              </a:rPr>
              <a:t>Bias and discrimination in data-driven decision </a:t>
            </a:r>
            <a:r>
              <a:rPr lang="en-US" dirty="0" smtClean="0">
                <a:solidFill>
                  <a:srgbClr val="000000"/>
                </a:solidFill>
              </a:rPr>
              <a:t>making” (A. </a:t>
            </a:r>
            <a:r>
              <a:rPr lang="en-US" dirty="0" err="1" smtClean="0">
                <a:solidFill>
                  <a:srgbClr val="000000"/>
                </a:solidFill>
              </a:rPr>
              <a:t>Chouldechova</a:t>
            </a:r>
            <a:r>
              <a:rPr lang="en-US" dirty="0" smtClean="0">
                <a:solidFill>
                  <a:srgbClr val="000000"/>
                </a:solidFill>
              </a:rPr>
              <a:t>)</a:t>
            </a:r>
          </a:p>
          <a:p>
            <a:pPr defTabSz="914400" eaLnBrk="0" fontAlgn="base" hangingPunct="0">
              <a:spcBef>
                <a:spcPct val="0"/>
              </a:spcBef>
              <a:spcAft>
                <a:spcPct val="0"/>
              </a:spcAft>
            </a:pPr>
            <a:r>
              <a:rPr lang="en-US" dirty="0" smtClean="0">
                <a:solidFill>
                  <a:srgbClr val="000000"/>
                </a:solidFill>
              </a:rPr>
              <a:t>“Identifying significant predictive bias in classifiers” (Z. Zhang and D.B. Neill)</a:t>
            </a:r>
            <a:endParaRPr lang="en-US" dirty="0">
              <a:solidFill>
                <a:srgbClr val="000000"/>
              </a:solidFill>
            </a:endParaRPr>
          </a:p>
        </p:txBody>
      </p:sp>
    </p:spTree>
    <p:extLst>
      <p:ext uri="{BB962C8B-B14F-4D97-AF65-F5344CB8AC3E}">
        <p14:creationId xmlns:p14="http://schemas.microsoft.com/office/powerpoint/2010/main" val="3913495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Outline of today’s lecture</a:t>
            </a:r>
            <a:endParaRPr lang="en-US" altLang="en-US" sz="4000" dirty="0">
              <a:solidFill>
                <a:srgbClr val="006600"/>
              </a:solidFill>
            </a:endParaRPr>
          </a:p>
        </p:txBody>
      </p:sp>
      <p:sp>
        <p:nvSpPr>
          <p:cNvPr id="3" name="Content Placeholder 2"/>
          <p:cNvSpPr>
            <a:spLocks noGrp="1"/>
          </p:cNvSpPr>
          <p:nvPr>
            <p:ph idx="1"/>
          </p:nvPr>
        </p:nvSpPr>
        <p:spPr>
          <a:xfrm>
            <a:off x="457200" y="1055802"/>
            <a:ext cx="8229600" cy="5070361"/>
          </a:xfrm>
        </p:spPr>
        <p:txBody>
          <a:bodyPr/>
          <a:lstStyle/>
          <a:p>
            <a:r>
              <a:rPr lang="en-US" dirty="0" smtClean="0"/>
              <a:t>The need for fairness in algorithms: motivation and examples.</a:t>
            </a:r>
          </a:p>
          <a:p>
            <a:r>
              <a:rPr lang="en-US" b="1" dirty="0" smtClean="0"/>
              <a:t>Preventing disparate impact: a case study in criminal justice.</a:t>
            </a:r>
          </a:p>
          <a:p>
            <a:r>
              <a:rPr lang="en-US" dirty="0" smtClean="0"/>
              <a:t>Group fairness: tweaking ML algorithms to prevent discrimination.</a:t>
            </a:r>
          </a:p>
          <a:p>
            <a:r>
              <a:rPr lang="en-US" dirty="0" smtClean="0"/>
              <a:t>Calibration: Detecting and fixing systematic biases in risk prediction.</a:t>
            </a:r>
          </a:p>
        </p:txBody>
      </p:sp>
      <p:sp>
        <p:nvSpPr>
          <p:cNvPr id="6" name="TextBox 5"/>
          <p:cNvSpPr txBox="1"/>
          <p:nvPr/>
        </p:nvSpPr>
        <p:spPr>
          <a:xfrm>
            <a:off x="177329" y="5623421"/>
            <a:ext cx="8789341" cy="646331"/>
          </a:xfrm>
          <a:prstGeom prst="rect">
            <a:avLst/>
          </a:prstGeom>
          <a:solidFill>
            <a:srgbClr val="FFFF00">
              <a:alpha val="10000"/>
            </a:srgbClr>
          </a:solidFill>
          <a:ln w="19050">
            <a:solidFill>
              <a:schemeClr val="tx1"/>
            </a:solidFill>
          </a:ln>
        </p:spPr>
        <p:txBody>
          <a:bodyPr wrap="square" rtlCol="0">
            <a:spAutoFit/>
          </a:bodyPr>
          <a:lstStyle/>
          <a:p>
            <a:pPr defTabSz="914400" eaLnBrk="0" fontAlgn="base" hangingPunct="0">
              <a:spcBef>
                <a:spcPct val="0"/>
              </a:spcBef>
              <a:spcAft>
                <a:spcPct val="0"/>
              </a:spcAft>
            </a:pPr>
            <a:r>
              <a:rPr lang="en-US" u="sng" dirty="0" smtClean="0">
                <a:solidFill>
                  <a:srgbClr val="000000"/>
                </a:solidFill>
              </a:rPr>
              <a:t>Material re-used with permission from</a:t>
            </a:r>
            <a:r>
              <a:rPr lang="en-US" dirty="0" smtClean="0">
                <a:solidFill>
                  <a:srgbClr val="000000"/>
                </a:solidFill>
              </a:rPr>
              <a:t>: </a:t>
            </a:r>
          </a:p>
          <a:p>
            <a:pPr defTabSz="914400" eaLnBrk="0" fontAlgn="base" hangingPunct="0">
              <a:spcBef>
                <a:spcPct val="0"/>
              </a:spcBef>
              <a:spcAft>
                <a:spcPct val="0"/>
              </a:spcAft>
            </a:pPr>
            <a:r>
              <a:rPr lang="en-US" dirty="0" smtClean="0">
                <a:solidFill>
                  <a:srgbClr val="000000"/>
                </a:solidFill>
              </a:rPr>
              <a:t>“</a:t>
            </a:r>
            <a:r>
              <a:rPr lang="en-US" dirty="0">
                <a:solidFill>
                  <a:srgbClr val="000000"/>
                </a:solidFill>
              </a:rPr>
              <a:t>Bias and discrimination in data-driven decision </a:t>
            </a:r>
            <a:r>
              <a:rPr lang="en-US" dirty="0" smtClean="0">
                <a:solidFill>
                  <a:srgbClr val="000000"/>
                </a:solidFill>
              </a:rPr>
              <a:t>making” (A. </a:t>
            </a:r>
            <a:r>
              <a:rPr lang="en-US" dirty="0" err="1" smtClean="0">
                <a:solidFill>
                  <a:srgbClr val="000000"/>
                </a:solidFill>
              </a:rPr>
              <a:t>Chouldechova</a:t>
            </a:r>
            <a:r>
              <a:rPr lang="en-US" dirty="0" smtClean="0">
                <a:solidFill>
                  <a:srgbClr val="000000"/>
                </a:solidFill>
              </a:rPr>
              <a:t>)</a:t>
            </a:r>
          </a:p>
        </p:txBody>
      </p:sp>
    </p:spTree>
    <p:extLst>
      <p:ext uri="{BB962C8B-B14F-4D97-AF65-F5344CB8AC3E}">
        <p14:creationId xmlns:p14="http://schemas.microsoft.com/office/powerpoint/2010/main" val="3159977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publica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241445" cy="6858000"/>
          </a:xfrm>
          <a:prstGeom prst="rect">
            <a:avLst/>
          </a:prstGeom>
        </p:spPr>
      </p:pic>
      <p:sp>
        <p:nvSpPr>
          <p:cNvPr id="6" name="Rectangle 5"/>
          <p:cNvSpPr/>
          <p:nvPr/>
        </p:nvSpPr>
        <p:spPr>
          <a:xfrm>
            <a:off x="4790463" y="5268855"/>
            <a:ext cx="3155921" cy="163473"/>
          </a:xfrm>
          <a:prstGeom prst="rect">
            <a:avLst/>
          </a:prstGeom>
          <a:noFill/>
          <a:ln w="28575" cmpd="sng">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 name="Straight Connector 7"/>
          <p:cNvCxnSpPr>
            <a:stCxn id="6" idx="0"/>
          </p:cNvCxnSpPr>
          <p:nvPr/>
        </p:nvCxnSpPr>
        <p:spPr>
          <a:xfrm flipH="1" flipV="1">
            <a:off x="4627009" y="4979636"/>
            <a:ext cx="1741415" cy="289219"/>
          </a:xfrm>
          <a:prstGeom prst="line">
            <a:avLst/>
          </a:prstGeom>
          <a:ln w="28575" cmpd="sng">
            <a:solidFill>
              <a:srgbClr val="9F0A1A"/>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a:off x="943467" y="4380934"/>
            <a:ext cx="7367083" cy="598702"/>
          </a:xfrm>
          <a:prstGeom prst="rect">
            <a:avLst/>
          </a:prstGeom>
          <a:ln w="28575" cmpd="sng">
            <a:solidFill>
              <a:srgbClr val="9F0A1A"/>
            </a:solidFill>
          </a:ln>
        </p:spPr>
      </p:pic>
      <p:sp>
        <p:nvSpPr>
          <p:cNvPr id="13" name="TextBox 12"/>
          <p:cNvSpPr txBox="1"/>
          <p:nvPr/>
        </p:nvSpPr>
        <p:spPr>
          <a:xfrm>
            <a:off x="57042" y="5770881"/>
            <a:ext cx="1772850" cy="954107"/>
          </a:xfrm>
          <a:prstGeom prst="rect">
            <a:avLst/>
          </a:prstGeom>
          <a:noFill/>
        </p:spPr>
        <p:txBody>
          <a:bodyPr wrap="square" rtlCol="0">
            <a:spAutoFit/>
          </a:bodyPr>
          <a:lstStyle/>
          <a:p>
            <a:r>
              <a:rPr lang="en-US" sz="1200" i="1" dirty="0" smtClean="0">
                <a:solidFill>
                  <a:srgbClr val="7F7F7F"/>
                </a:solidFill>
              </a:rPr>
              <a:t>Source:</a:t>
            </a:r>
            <a:endParaRPr lang="en-US" sz="1200" i="1" dirty="0">
              <a:solidFill>
                <a:srgbClr val="7F7F7F"/>
              </a:solidFill>
            </a:endParaRPr>
          </a:p>
          <a:p>
            <a:r>
              <a:rPr lang="en-US" sz="1100" dirty="0" smtClean="0">
                <a:solidFill>
                  <a:prstClr val="white">
                    <a:lumMod val="50000"/>
                  </a:prstClr>
                </a:solidFill>
              </a:rPr>
              <a:t>Julia </a:t>
            </a:r>
            <a:r>
              <a:rPr lang="en-US" sz="1100" dirty="0" err="1" smtClean="0">
                <a:solidFill>
                  <a:prstClr val="white">
                    <a:lumMod val="50000"/>
                  </a:prstClr>
                </a:solidFill>
              </a:rPr>
              <a:t>Angwin</a:t>
            </a:r>
            <a:r>
              <a:rPr lang="en-US" sz="1100" dirty="0" smtClean="0">
                <a:solidFill>
                  <a:prstClr val="white">
                    <a:lumMod val="50000"/>
                  </a:prstClr>
                </a:solidFill>
              </a:rPr>
              <a:t>, </a:t>
            </a:r>
          </a:p>
          <a:p>
            <a:r>
              <a:rPr lang="en-US" sz="1100" dirty="0" smtClean="0">
                <a:solidFill>
                  <a:prstClr val="white">
                    <a:lumMod val="50000"/>
                  </a:prstClr>
                </a:solidFill>
              </a:rPr>
              <a:t>Jeff Larson, </a:t>
            </a:r>
          </a:p>
          <a:p>
            <a:r>
              <a:rPr lang="en-US" sz="1100" dirty="0" smtClean="0">
                <a:solidFill>
                  <a:prstClr val="white">
                    <a:lumMod val="50000"/>
                  </a:prstClr>
                </a:solidFill>
              </a:rPr>
              <a:t>Surya </a:t>
            </a:r>
            <a:r>
              <a:rPr lang="en-US" sz="1100" dirty="0" err="1" smtClean="0">
                <a:solidFill>
                  <a:prstClr val="white">
                    <a:lumMod val="50000"/>
                  </a:prstClr>
                </a:solidFill>
              </a:rPr>
              <a:t>Mattu</a:t>
            </a:r>
            <a:r>
              <a:rPr lang="en-US" sz="1100" dirty="0" smtClean="0">
                <a:solidFill>
                  <a:prstClr val="white">
                    <a:lumMod val="50000"/>
                  </a:prstClr>
                </a:solidFill>
              </a:rPr>
              <a:t> and</a:t>
            </a:r>
          </a:p>
          <a:p>
            <a:r>
              <a:rPr lang="en-US" sz="1100" dirty="0" smtClean="0">
                <a:solidFill>
                  <a:prstClr val="white">
                    <a:lumMod val="50000"/>
                  </a:prstClr>
                </a:solidFill>
              </a:rPr>
              <a:t>Lauren Kirchner, </a:t>
            </a:r>
            <a:r>
              <a:rPr lang="en-US" sz="1100" i="1" dirty="0" err="1" smtClean="0">
                <a:solidFill>
                  <a:prstClr val="white">
                    <a:lumMod val="50000"/>
                  </a:prstClr>
                </a:solidFill>
              </a:rPr>
              <a:t>ProPublica</a:t>
            </a:r>
            <a:endParaRPr lang="en-US" sz="1100" i="1" dirty="0">
              <a:solidFill>
                <a:prstClr val="white">
                  <a:lumMod val="50000"/>
                </a:prstClr>
              </a:solidFill>
            </a:endParaRPr>
          </a:p>
        </p:txBody>
      </p:sp>
    </p:spTree>
    <p:extLst>
      <p:ext uri="{BB962C8B-B14F-4D97-AF65-F5344CB8AC3E}">
        <p14:creationId xmlns:p14="http://schemas.microsoft.com/office/powerpoint/2010/main" val="420182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22400" y="0"/>
            <a:ext cx="6294578" cy="6858000"/>
          </a:xfrm>
          <a:prstGeom prst="rect">
            <a:avLst/>
          </a:prstGeom>
        </p:spPr>
      </p:pic>
      <p:pic>
        <p:nvPicPr>
          <p:cNvPr id="2" name="Picture 1"/>
          <p:cNvPicPr>
            <a:picLocks noChangeAspect="1"/>
          </p:cNvPicPr>
          <p:nvPr/>
        </p:nvPicPr>
        <p:blipFill>
          <a:blip r:embed="rId3"/>
          <a:stretch>
            <a:fillRect/>
          </a:stretch>
        </p:blipFill>
        <p:spPr>
          <a:xfrm>
            <a:off x="1206500" y="0"/>
            <a:ext cx="6727312" cy="6858000"/>
          </a:xfrm>
          <a:prstGeom prst="rect">
            <a:avLst/>
          </a:prstGeom>
        </p:spPr>
      </p:pic>
      <p:pic>
        <p:nvPicPr>
          <p:cNvPr id="4" name="Picture 3"/>
          <p:cNvPicPr>
            <a:picLocks noChangeAspect="1"/>
          </p:cNvPicPr>
          <p:nvPr/>
        </p:nvPicPr>
        <p:blipFill>
          <a:blip r:embed="rId4"/>
          <a:stretch>
            <a:fillRect/>
          </a:stretch>
        </p:blipFill>
        <p:spPr>
          <a:xfrm>
            <a:off x="1256794" y="716764"/>
            <a:ext cx="6460184" cy="4852865"/>
          </a:xfrm>
          <a:prstGeom prst="rect">
            <a:avLst/>
          </a:prstGeom>
        </p:spPr>
      </p:pic>
      <p:sp>
        <p:nvSpPr>
          <p:cNvPr id="7" name="Rectangle 6"/>
          <p:cNvSpPr/>
          <p:nvPr/>
        </p:nvSpPr>
        <p:spPr>
          <a:xfrm>
            <a:off x="7041098" y="6475678"/>
            <a:ext cx="2057669" cy="364111"/>
          </a:xfrm>
          <a:prstGeom prst="rect">
            <a:avLst/>
          </a:prstGeom>
        </p:spPr>
        <p:txBody>
          <a:bodyPr wrap="square">
            <a:spAutoFit/>
          </a:bodyPr>
          <a:lstStyle/>
          <a:p>
            <a:r>
              <a:rPr lang="en-US" dirty="0" smtClean="0">
                <a:solidFill>
                  <a:srgbClr val="7F7F7F"/>
                </a:solidFill>
              </a:rPr>
              <a:t>Source: </a:t>
            </a:r>
            <a:r>
              <a:rPr lang="en-US" i="1" dirty="0" err="1" smtClean="0">
                <a:solidFill>
                  <a:prstClr val="white">
                    <a:lumMod val="50000"/>
                  </a:prstClr>
                </a:solidFill>
              </a:rPr>
              <a:t>ProPublica</a:t>
            </a:r>
            <a:endParaRPr lang="en-US" i="1" dirty="0">
              <a:solidFill>
                <a:prstClr val="white">
                  <a:lumMod val="50000"/>
                </a:prstClr>
              </a:solidFill>
            </a:endParaRPr>
          </a:p>
        </p:txBody>
      </p:sp>
    </p:spTree>
    <p:extLst>
      <p:ext uri="{BB962C8B-B14F-4D97-AF65-F5344CB8AC3E}">
        <p14:creationId xmlns:p14="http://schemas.microsoft.com/office/powerpoint/2010/main" val="194508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22400" y="0"/>
            <a:ext cx="6294578" cy="6858000"/>
          </a:xfrm>
          <a:prstGeom prst="rect">
            <a:avLst/>
          </a:prstGeom>
        </p:spPr>
      </p:pic>
      <p:sp>
        <p:nvSpPr>
          <p:cNvPr id="7" name="Rectangle 6"/>
          <p:cNvSpPr/>
          <p:nvPr/>
        </p:nvSpPr>
        <p:spPr>
          <a:xfrm>
            <a:off x="7041098" y="6475678"/>
            <a:ext cx="2057669" cy="364111"/>
          </a:xfrm>
          <a:prstGeom prst="rect">
            <a:avLst/>
          </a:prstGeom>
        </p:spPr>
        <p:txBody>
          <a:bodyPr wrap="square">
            <a:spAutoFit/>
          </a:bodyPr>
          <a:lstStyle/>
          <a:p>
            <a:r>
              <a:rPr lang="en-US" dirty="0" smtClean="0">
                <a:solidFill>
                  <a:srgbClr val="7F7F7F"/>
                </a:solidFill>
              </a:rPr>
              <a:t>Source: </a:t>
            </a:r>
            <a:r>
              <a:rPr lang="en-US" i="1" dirty="0" err="1" smtClean="0">
                <a:solidFill>
                  <a:prstClr val="white">
                    <a:lumMod val="50000"/>
                  </a:prstClr>
                </a:solidFill>
              </a:rPr>
              <a:t>ProPublica</a:t>
            </a:r>
            <a:endParaRPr lang="en-US" i="1" dirty="0">
              <a:solidFill>
                <a:prstClr val="white">
                  <a:lumMod val="50000"/>
                </a:prstClr>
              </a:solidFill>
            </a:endParaRPr>
          </a:p>
        </p:txBody>
      </p:sp>
      <p:pic>
        <p:nvPicPr>
          <p:cNvPr id="9" name="Picture 8"/>
          <p:cNvPicPr>
            <a:picLocks noChangeAspect="1"/>
          </p:cNvPicPr>
          <p:nvPr/>
        </p:nvPicPr>
        <p:blipFill>
          <a:blip r:embed="rId3"/>
          <a:stretch>
            <a:fillRect/>
          </a:stretch>
        </p:blipFill>
        <p:spPr>
          <a:xfrm>
            <a:off x="1422400" y="691617"/>
            <a:ext cx="6309565" cy="4753286"/>
          </a:xfrm>
          <a:prstGeom prst="rect">
            <a:avLst/>
          </a:prstGeom>
        </p:spPr>
      </p:pic>
    </p:spTree>
    <p:extLst>
      <p:ext uri="{BB962C8B-B14F-4D97-AF65-F5344CB8AC3E}">
        <p14:creationId xmlns:p14="http://schemas.microsoft.com/office/powerpoint/2010/main" val="240223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574" y="20648"/>
            <a:ext cx="6132136" cy="1143000"/>
          </a:xfrm>
        </p:spPr>
        <p:txBody>
          <a:bodyPr/>
          <a:lstStyle/>
          <a:p>
            <a:r>
              <a:rPr lang="en-US" dirty="0" smtClean="0">
                <a:solidFill>
                  <a:srgbClr val="006600"/>
                </a:solidFill>
                <a:latin typeface="Arial" panose="020B0604020202020204" pitchFamily="34" charset="0"/>
                <a:cs typeface="Arial" panose="020B0604020202020204" pitchFamily="34" charset="0"/>
              </a:rPr>
              <a:t>Broward County data</a:t>
            </a:r>
            <a:endParaRPr lang="en-US" dirty="0">
              <a:solidFill>
                <a:srgbClr val="0066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020606"/>
            <a:ext cx="8229600" cy="4525963"/>
          </a:xfrm>
        </p:spPr>
        <p:txBody>
          <a:bodyPr/>
          <a:lstStyle/>
          <a:p>
            <a:pPr defTabSz="4419600">
              <a:defRPr/>
            </a:pPr>
            <a:r>
              <a:rPr lang="en-US" b="1" u="sng" dirty="0">
                <a:solidFill>
                  <a:srgbClr val="646266"/>
                </a:solidFill>
                <a:latin typeface="Gill Sans"/>
                <a:cs typeface="Gill Sans"/>
              </a:rPr>
              <a:t>Source</a:t>
            </a:r>
            <a:r>
              <a:rPr lang="en-US" b="1" dirty="0">
                <a:solidFill>
                  <a:srgbClr val="646266"/>
                </a:solidFill>
                <a:latin typeface="Gill Sans"/>
                <a:cs typeface="Gill Sans"/>
              </a:rPr>
              <a:t>: </a:t>
            </a:r>
            <a:r>
              <a:rPr lang="en-US" dirty="0" err="1" smtClean="0">
                <a:latin typeface="Gill Sans"/>
                <a:cs typeface="Gill Sans"/>
              </a:rPr>
              <a:t>ProPublica’s</a:t>
            </a:r>
            <a:r>
              <a:rPr lang="en-US" dirty="0" smtClean="0">
                <a:latin typeface="Gill Sans"/>
                <a:cs typeface="Gill Sans"/>
              </a:rPr>
              <a:t> data on criminal defendants in Broward </a:t>
            </a:r>
            <a:r>
              <a:rPr lang="en-US" dirty="0">
                <a:latin typeface="Gill Sans"/>
                <a:cs typeface="Gill Sans"/>
              </a:rPr>
              <a:t>County, Florida </a:t>
            </a:r>
            <a:r>
              <a:rPr lang="en-US" dirty="0" smtClean="0">
                <a:latin typeface="Gill Sans"/>
                <a:cs typeface="Gill Sans"/>
              </a:rPr>
              <a:t>in 2013 </a:t>
            </a:r>
            <a:r>
              <a:rPr lang="en-US" dirty="0">
                <a:latin typeface="Gill Sans"/>
                <a:cs typeface="Gill Sans"/>
              </a:rPr>
              <a:t>– </a:t>
            </a:r>
            <a:r>
              <a:rPr lang="en-US" dirty="0" smtClean="0">
                <a:latin typeface="Gill Sans"/>
                <a:cs typeface="Gill Sans"/>
              </a:rPr>
              <a:t>2014, outcome assessed through April 2016</a:t>
            </a:r>
            <a:endParaRPr lang="en-US" sz="2400" dirty="0">
              <a:latin typeface="Gill Sans"/>
              <a:cs typeface="Gill Sans"/>
            </a:endParaRPr>
          </a:p>
          <a:p>
            <a:pPr defTabSz="4419600">
              <a:defRPr/>
            </a:pPr>
            <a:r>
              <a:rPr lang="en-US" b="1" u="sng" dirty="0" smtClean="0">
                <a:solidFill>
                  <a:srgbClr val="646266"/>
                </a:solidFill>
                <a:latin typeface="Gill Sans"/>
                <a:cs typeface="Gill Sans"/>
              </a:rPr>
              <a:t>Score</a:t>
            </a:r>
            <a:r>
              <a:rPr lang="en-US" dirty="0" smtClean="0">
                <a:latin typeface="Gill Sans"/>
                <a:cs typeface="Gill Sans"/>
              </a:rPr>
              <a:t>:  </a:t>
            </a:r>
            <a:r>
              <a:rPr lang="en-US" dirty="0">
                <a:solidFill>
                  <a:srgbClr val="BC0C25"/>
                </a:solidFill>
                <a:latin typeface="Gill Sans"/>
                <a:cs typeface="Gill Sans"/>
              </a:rPr>
              <a:t>COMPAS </a:t>
            </a:r>
            <a:r>
              <a:rPr lang="en-US" dirty="0">
                <a:latin typeface="Gill Sans"/>
                <a:cs typeface="Gill Sans"/>
              </a:rPr>
              <a:t>score, scale 1 – </a:t>
            </a:r>
            <a:r>
              <a:rPr lang="en-US" dirty="0" smtClean="0">
                <a:latin typeface="Gill Sans"/>
                <a:cs typeface="Gill Sans"/>
              </a:rPr>
              <a:t>10</a:t>
            </a:r>
            <a:endParaRPr lang="en-US" b="1" u="sng" dirty="0">
              <a:solidFill>
                <a:schemeClr val="bg1"/>
              </a:solidFill>
              <a:latin typeface="Gill Sans"/>
              <a:cs typeface="Gill Sans"/>
            </a:endParaRPr>
          </a:p>
          <a:p>
            <a:endParaRPr lang="en-US" dirty="0"/>
          </a:p>
        </p:txBody>
      </p:sp>
      <p:grpSp>
        <p:nvGrpSpPr>
          <p:cNvPr id="5" name="Group 4"/>
          <p:cNvGrpSpPr/>
          <p:nvPr/>
        </p:nvGrpSpPr>
        <p:grpSpPr>
          <a:xfrm>
            <a:off x="557787" y="2840992"/>
            <a:ext cx="8028118" cy="3668436"/>
            <a:chOff x="557787" y="2840992"/>
            <a:chExt cx="8028118" cy="3668436"/>
          </a:xfrm>
        </p:grpSpPr>
        <p:pic>
          <p:nvPicPr>
            <p:cNvPr id="4" name="Picture 2259" descr="pretrial.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7787" y="2840992"/>
              <a:ext cx="8028118" cy="32991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2602692" y="6140096"/>
              <a:ext cx="3894553" cy="369332"/>
            </a:xfrm>
            <a:prstGeom prst="rect">
              <a:avLst/>
            </a:prstGeom>
            <a:noFill/>
          </p:spPr>
          <p:txBody>
            <a:bodyPr wrap="none" rtlCol="0">
              <a:spAutoFit/>
            </a:bodyPr>
            <a:lstStyle/>
            <a:p>
              <a:r>
                <a:rPr lang="en-US" dirty="0" smtClean="0"/>
                <a:t>Sample averages (standard deviations)</a:t>
              </a:r>
              <a:endParaRPr lang="en-US" dirty="0"/>
            </a:p>
          </p:txBody>
        </p:sp>
      </p:grpSp>
      <p:sp>
        <p:nvSpPr>
          <p:cNvPr id="9" name="TextBox 8"/>
          <p:cNvSpPr txBox="1"/>
          <p:nvPr/>
        </p:nvSpPr>
        <p:spPr>
          <a:xfrm>
            <a:off x="5205385" y="3432928"/>
            <a:ext cx="363501" cy="523220"/>
          </a:xfrm>
          <a:prstGeom prst="rect">
            <a:avLst/>
          </a:prstGeom>
          <a:noFill/>
        </p:spPr>
        <p:txBody>
          <a:bodyPr wrap="none" rtlCol="0">
            <a:spAutoFit/>
          </a:bodyPr>
          <a:lstStyle/>
          <a:p>
            <a:r>
              <a:rPr lang="en-US" sz="2800" b="1" dirty="0" smtClean="0">
                <a:solidFill>
                  <a:srgbClr val="BB0B1E"/>
                </a:solidFill>
              </a:rPr>
              <a:t>&lt;</a:t>
            </a:r>
            <a:endParaRPr lang="en-US" sz="2800" b="1" dirty="0">
              <a:solidFill>
                <a:srgbClr val="BB0B1E"/>
              </a:solidFill>
            </a:endParaRPr>
          </a:p>
        </p:txBody>
      </p:sp>
      <p:sp>
        <p:nvSpPr>
          <p:cNvPr id="10" name="TextBox 9"/>
          <p:cNvSpPr txBox="1"/>
          <p:nvPr/>
        </p:nvSpPr>
        <p:spPr>
          <a:xfrm>
            <a:off x="5205385" y="3880698"/>
            <a:ext cx="363501" cy="523220"/>
          </a:xfrm>
          <a:prstGeom prst="rect">
            <a:avLst/>
          </a:prstGeom>
          <a:noFill/>
        </p:spPr>
        <p:txBody>
          <a:bodyPr wrap="none" rtlCol="0">
            <a:spAutoFit/>
          </a:bodyPr>
          <a:lstStyle/>
          <a:p>
            <a:r>
              <a:rPr lang="en-US" sz="2800" b="1" dirty="0">
                <a:solidFill>
                  <a:srgbClr val="BB0B1E"/>
                </a:solidFill>
              </a:rPr>
              <a:t>&gt;</a:t>
            </a:r>
          </a:p>
        </p:txBody>
      </p:sp>
      <p:sp>
        <p:nvSpPr>
          <p:cNvPr id="11" name="TextBox 10"/>
          <p:cNvSpPr txBox="1"/>
          <p:nvPr/>
        </p:nvSpPr>
        <p:spPr>
          <a:xfrm>
            <a:off x="5205385" y="4269558"/>
            <a:ext cx="363501" cy="523220"/>
          </a:xfrm>
          <a:prstGeom prst="rect">
            <a:avLst/>
          </a:prstGeom>
          <a:noFill/>
        </p:spPr>
        <p:txBody>
          <a:bodyPr wrap="none" rtlCol="0">
            <a:spAutoFit/>
          </a:bodyPr>
          <a:lstStyle/>
          <a:p>
            <a:r>
              <a:rPr lang="en-US" sz="2800" b="1" dirty="0">
                <a:solidFill>
                  <a:srgbClr val="BB0B1E"/>
                </a:solidFill>
              </a:rPr>
              <a:t>&gt;</a:t>
            </a:r>
          </a:p>
        </p:txBody>
      </p:sp>
      <p:sp>
        <p:nvSpPr>
          <p:cNvPr id="12" name="TextBox 11"/>
          <p:cNvSpPr txBox="1"/>
          <p:nvPr/>
        </p:nvSpPr>
        <p:spPr>
          <a:xfrm>
            <a:off x="5205385" y="4661840"/>
            <a:ext cx="363501" cy="523220"/>
          </a:xfrm>
          <a:prstGeom prst="rect">
            <a:avLst/>
          </a:prstGeom>
          <a:noFill/>
        </p:spPr>
        <p:txBody>
          <a:bodyPr wrap="none" rtlCol="0">
            <a:spAutoFit/>
          </a:bodyPr>
          <a:lstStyle/>
          <a:p>
            <a:r>
              <a:rPr lang="en-US" sz="2800" b="1" dirty="0">
                <a:solidFill>
                  <a:srgbClr val="BB0B1E"/>
                </a:solidFill>
              </a:rPr>
              <a:t>&gt;</a:t>
            </a:r>
          </a:p>
        </p:txBody>
      </p:sp>
      <p:sp>
        <p:nvSpPr>
          <p:cNvPr id="13" name="TextBox 12"/>
          <p:cNvSpPr txBox="1"/>
          <p:nvPr/>
        </p:nvSpPr>
        <p:spPr>
          <a:xfrm>
            <a:off x="5205385" y="5111374"/>
            <a:ext cx="363501" cy="523220"/>
          </a:xfrm>
          <a:prstGeom prst="rect">
            <a:avLst/>
          </a:prstGeom>
          <a:noFill/>
        </p:spPr>
        <p:txBody>
          <a:bodyPr wrap="none" rtlCol="0">
            <a:spAutoFit/>
          </a:bodyPr>
          <a:lstStyle/>
          <a:p>
            <a:r>
              <a:rPr lang="en-US" sz="2800" b="1" dirty="0">
                <a:solidFill>
                  <a:srgbClr val="BB0B1E"/>
                </a:solidFill>
              </a:rPr>
              <a:t>&gt;</a:t>
            </a:r>
          </a:p>
        </p:txBody>
      </p:sp>
      <p:sp>
        <p:nvSpPr>
          <p:cNvPr id="14" name="TextBox 13"/>
          <p:cNvSpPr txBox="1"/>
          <p:nvPr/>
        </p:nvSpPr>
        <p:spPr>
          <a:xfrm>
            <a:off x="5205385" y="5536720"/>
            <a:ext cx="363501" cy="523220"/>
          </a:xfrm>
          <a:prstGeom prst="rect">
            <a:avLst/>
          </a:prstGeom>
          <a:noFill/>
        </p:spPr>
        <p:txBody>
          <a:bodyPr wrap="none" rtlCol="0">
            <a:spAutoFit/>
          </a:bodyPr>
          <a:lstStyle/>
          <a:p>
            <a:r>
              <a:rPr lang="en-US" sz="2800" b="1" dirty="0">
                <a:solidFill>
                  <a:srgbClr val="BB0B1E"/>
                </a:solidFill>
              </a:rPr>
              <a:t>&gt;</a:t>
            </a:r>
          </a:p>
        </p:txBody>
      </p:sp>
    </p:spTree>
    <p:extLst>
      <p:ext uri="{BB962C8B-B14F-4D97-AF65-F5344CB8AC3E}">
        <p14:creationId xmlns:p14="http://schemas.microsoft.com/office/powerpoint/2010/main" val="17193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60" descr="recid_rat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6" y="5289547"/>
            <a:ext cx="4876772" cy="1389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5581290" y="4898305"/>
            <a:ext cx="3485897" cy="1569660"/>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latin typeface="Gill Sans"/>
                <a:cs typeface="Gill Sans"/>
              </a:rPr>
              <a:t>Observed recidivism </a:t>
            </a:r>
            <a:r>
              <a:rPr lang="en-US" sz="2400" i="1" dirty="0">
                <a:latin typeface="Gill Sans"/>
                <a:cs typeface="Gill Sans"/>
              </a:rPr>
              <a:t>prevalence</a:t>
            </a:r>
            <a:r>
              <a:rPr lang="en-US" sz="2400" dirty="0">
                <a:latin typeface="Gill Sans"/>
                <a:cs typeface="Gill Sans"/>
              </a:rPr>
              <a:t> is </a:t>
            </a:r>
            <a:r>
              <a:rPr lang="en-US" sz="2400" i="1" dirty="0">
                <a:solidFill>
                  <a:srgbClr val="BC0C25"/>
                </a:solidFill>
                <a:latin typeface="Gill Sans"/>
                <a:cs typeface="Gill Sans"/>
              </a:rPr>
              <a:t>higher</a:t>
            </a:r>
            <a:r>
              <a:rPr lang="en-US" sz="2400" dirty="0">
                <a:solidFill>
                  <a:srgbClr val="BC0C25"/>
                </a:solidFill>
                <a:latin typeface="Gill Sans"/>
                <a:cs typeface="Gill Sans"/>
              </a:rPr>
              <a:t> </a:t>
            </a:r>
            <a:r>
              <a:rPr lang="en-US" sz="2400" dirty="0">
                <a:solidFill>
                  <a:schemeClr val="tx1"/>
                </a:solidFill>
                <a:latin typeface="Gill Sans"/>
                <a:cs typeface="Gill Sans"/>
              </a:rPr>
              <a:t>among </a:t>
            </a:r>
            <a:r>
              <a:rPr lang="en-US" sz="2400" dirty="0">
                <a:solidFill>
                  <a:srgbClr val="646266"/>
                </a:solidFill>
                <a:latin typeface="Gill Sans"/>
                <a:cs typeface="Gill Sans"/>
              </a:rPr>
              <a:t>Black</a:t>
            </a:r>
            <a:r>
              <a:rPr lang="en-US" sz="2400" dirty="0">
                <a:solidFill>
                  <a:schemeClr val="tx1"/>
                </a:solidFill>
                <a:latin typeface="Gill Sans"/>
                <a:cs typeface="Gill Sans"/>
              </a:rPr>
              <a:t> defendants.</a:t>
            </a:r>
            <a:endParaRPr lang="en-US" sz="2400" dirty="0">
              <a:latin typeface="Gill Sans"/>
              <a:cs typeface="Gill Sans"/>
            </a:endParaRPr>
          </a:p>
        </p:txBody>
      </p:sp>
      <p:cxnSp>
        <p:nvCxnSpPr>
          <p:cNvPr id="6" name="Straight Connector 5"/>
          <p:cNvCxnSpPr>
            <a:stCxn id="5" idx="1"/>
          </p:cNvCxnSpPr>
          <p:nvPr/>
        </p:nvCxnSpPr>
        <p:spPr>
          <a:xfrm flipH="1">
            <a:off x="4917564" y="5683135"/>
            <a:ext cx="663726" cy="205771"/>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pic>
        <p:nvPicPr>
          <p:cNvPr id="7" name="Picture 13" descr="compas_his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89" y="129942"/>
            <a:ext cx="6488195" cy="47334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8" descr="legend_horiz.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0020" y="360128"/>
            <a:ext cx="2713980" cy="624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p:cNvGrpSpPr/>
          <p:nvPr/>
        </p:nvGrpSpPr>
        <p:grpSpPr>
          <a:xfrm>
            <a:off x="6430020" y="1244546"/>
            <a:ext cx="2602211" cy="3046988"/>
            <a:chOff x="6430020" y="1244546"/>
            <a:chExt cx="2602211" cy="3046988"/>
          </a:xfrm>
        </p:grpSpPr>
        <p:sp>
          <p:nvSpPr>
            <p:cNvPr id="9" name="TextBox 8"/>
            <p:cNvSpPr txBox="1"/>
            <p:nvPr/>
          </p:nvSpPr>
          <p:spPr>
            <a:xfrm>
              <a:off x="6734820" y="1244546"/>
              <a:ext cx="2297411" cy="3046988"/>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solidFill>
                    <a:srgbClr val="646266"/>
                  </a:solidFill>
                  <a:latin typeface="Gill Sans"/>
                  <a:cs typeface="Gill Sans"/>
                </a:rPr>
                <a:t>Black</a:t>
              </a:r>
              <a:r>
                <a:rPr lang="en-US" sz="2400" dirty="0">
                  <a:latin typeface="Gill Sans"/>
                  <a:cs typeface="Gill Sans"/>
                </a:rPr>
                <a:t> defendants receive </a:t>
              </a:r>
              <a:r>
                <a:rPr lang="en-US" sz="2400" i="1" dirty="0">
                  <a:solidFill>
                    <a:srgbClr val="BC0C25"/>
                  </a:solidFill>
                  <a:latin typeface="Gill Sans"/>
                  <a:cs typeface="Gill Sans"/>
                </a:rPr>
                <a:t>higher scores</a:t>
              </a:r>
              <a:r>
                <a:rPr lang="en-US" sz="2400" dirty="0">
                  <a:latin typeface="Gill Sans"/>
                  <a:cs typeface="Gill Sans"/>
                </a:rPr>
                <a:t>, but are also </a:t>
              </a:r>
              <a:r>
                <a:rPr lang="en-US" sz="2400" i="1" dirty="0">
                  <a:latin typeface="Gill Sans"/>
                  <a:cs typeface="Gill Sans"/>
                </a:rPr>
                <a:t>younger</a:t>
              </a:r>
              <a:r>
                <a:rPr lang="en-US" sz="2400" dirty="0">
                  <a:latin typeface="Gill Sans"/>
                  <a:cs typeface="Gill Sans"/>
                </a:rPr>
                <a:t> and have </a:t>
              </a:r>
              <a:r>
                <a:rPr lang="en-US" sz="2400" i="1" dirty="0">
                  <a:latin typeface="Gill Sans"/>
                  <a:cs typeface="Gill Sans"/>
                </a:rPr>
                <a:t>worse criminal records</a:t>
              </a:r>
              <a:r>
                <a:rPr lang="en-US" sz="2400" dirty="0">
                  <a:latin typeface="Gill Sans"/>
                  <a:cs typeface="Gill Sans"/>
                </a:rPr>
                <a:t>.  </a:t>
              </a:r>
            </a:p>
          </p:txBody>
        </p:sp>
        <p:cxnSp>
          <p:nvCxnSpPr>
            <p:cNvPr id="10" name="Straight Connector 9"/>
            <p:cNvCxnSpPr>
              <a:stCxn id="9" idx="1"/>
            </p:cNvCxnSpPr>
            <p:nvPr/>
          </p:nvCxnSpPr>
          <p:spPr>
            <a:xfrm flipH="1" flipV="1">
              <a:off x="6430020" y="1308046"/>
              <a:ext cx="304800" cy="1459994"/>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454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60" descr="recid_rat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6" y="5289547"/>
            <a:ext cx="4876772" cy="1389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5581290" y="4898305"/>
            <a:ext cx="3485897" cy="1569660"/>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latin typeface="Gill Sans"/>
                <a:cs typeface="Gill Sans"/>
              </a:rPr>
              <a:t>Observed recidivism </a:t>
            </a:r>
            <a:r>
              <a:rPr lang="en-US" sz="2400" i="1" dirty="0">
                <a:latin typeface="Gill Sans"/>
                <a:cs typeface="Gill Sans"/>
              </a:rPr>
              <a:t>prevalence</a:t>
            </a:r>
            <a:r>
              <a:rPr lang="en-US" sz="2400" dirty="0">
                <a:latin typeface="Gill Sans"/>
                <a:cs typeface="Gill Sans"/>
              </a:rPr>
              <a:t> is </a:t>
            </a:r>
            <a:r>
              <a:rPr lang="en-US" sz="2400" i="1" dirty="0">
                <a:solidFill>
                  <a:srgbClr val="BC0C25"/>
                </a:solidFill>
                <a:latin typeface="Gill Sans"/>
                <a:cs typeface="Gill Sans"/>
              </a:rPr>
              <a:t>higher</a:t>
            </a:r>
            <a:r>
              <a:rPr lang="en-US" sz="2400" dirty="0">
                <a:solidFill>
                  <a:srgbClr val="BC0C25"/>
                </a:solidFill>
                <a:latin typeface="Gill Sans"/>
                <a:cs typeface="Gill Sans"/>
              </a:rPr>
              <a:t> </a:t>
            </a:r>
            <a:r>
              <a:rPr lang="en-US" sz="2400" dirty="0">
                <a:solidFill>
                  <a:schemeClr val="tx1"/>
                </a:solidFill>
                <a:latin typeface="Gill Sans"/>
                <a:cs typeface="Gill Sans"/>
              </a:rPr>
              <a:t>among </a:t>
            </a:r>
            <a:r>
              <a:rPr lang="en-US" sz="2400" dirty="0">
                <a:solidFill>
                  <a:srgbClr val="646266"/>
                </a:solidFill>
                <a:latin typeface="Gill Sans"/>
                <a:cs typeface="Gill Sans"/>
              </a:rPr>
              <a:t>Black</a:t>
            </a:r>
            <a:r>
              <a:rPr lang="en-US" sz="2400" dirty="0">
                <a:solidFill>
                  <a:schemeClr val="tx1"/>
                </a:solidFill>
                <a:latin typeface="Gill Sans"/>
                <a:cs typeface="Gill Sans"/>
              </a:rPr>
              <a:t> defendants.</a:t>
            </a:r>
            <a:endParaRPr lang="en-US" sz="2400" dirty="0">
              <a:latin typeface="Gill Sans"/>
              <a:cs typeface="Gill Sans"/>
            </a:endParaRPr>
          </a:p>
        </p:txBody>
      </p:sp>
      <p:cxnSp>
        <p:nvCxnSpPr>
          <p:cNvPr id="6" name="Straight Connector 5"/>
          <p:cNvCxnSpPr>
            <a:stCxn id="5" idx="1"/>
          </p:cNvCxnSpPr>
          <p:nvPr/>
        </p:nvCxnSpPr>
        <p:spPr>
          <a:xfrm flipH="1">
            <a:off x="4917564" y="5683135"/>
            <a:ext cx="663726" cy="205771"/>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pic>
        <p:nvPicPr>
          <p:cNvPr id="7" name="Picture 13" descr="compas_his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89" y="129942"/>
            <a:ext cx="6488195" cy="47334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8" descr="legend_horiz.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0020" y="360128"/>
            <a:ext cx="2713980" cy="624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p:cNvGrpSpPr/>
          <p:nvPr/>
        </p:nvGrpSpPr>
        <p:grpSpPr>
          <a:xfrm>
            <a:off x="6430020" y="1244546"/>
            <a:ext cx="2602211" cy="3046988"/>
            <a:chOff x="6430020" y="1244546"/>
            <a:chExt cx="2602211" cy="3046988"/>
          </a:xfrm>
        </p:grpSpPr>
        <p:sp>
          <p:nvSpPr>
            <p:cNvPr id="9" name="TextBox 8"/>
            <p:cNvSpPr txBox="1"/>
            <p:nvPr/>
          </p:nvSpPr>
          <p:spPr>
            <a:xfrm>
              <a:off x="6734820" y="1244546"/>
              <a:ext cx="2297411" cy="3046988"/>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solidFill>
                    <a:srgbClr val="646266"/>
                  </a:solidFill>
                  <a:latin typeface="Gill Sans"/>
                  <a:cs typeface="Gill Sans"/>
                </a:rPr>
                <a:t>Black</a:t>
              </a:r>
              <a:r>
                <a:rPr lang="en-US" sz="2400" dirty="0">
                  <a:latin typeface="Gill Sans"/>
                  <a:cs typeface="Gill Sans"/>
                </a:rPr>
                <a:t> defendants receive </a:t>
              </a:r>
              <a:r>
                <a:rPr lang="en-US" sz="2400" i="1" dirty="0">
                  <a:solidFill>
                    <a:srgbClr val="BC0C25"/>
                  </a:solidFill>
                  <a:latin typeface="Gill Sans"/>
                  <a:cs typeface="Gill Sans"/>
                </a:rPr>
                <a:t>higher scores</a:t>
              </a:r>
              <a:r>
                <a:rPr lang="en-US" sz="2400" dirty="0">
                  <a:latin typeface="Gill Sans"/>
                  <a:cs typeface="Gill Sans"/>
                </a:rPr>
                <a:t>, but are also </a:t>
              </a:r>
              <a:r>
                <a:rPr lang="en-US" sz="2400" i="1" dirty="0">
                  <a:latin typeface="Gill Sans"/>
                  <a:cs typeface="Gill Sans"/>
                </a:rPr>
                <a:t>younger</a:t>
              </a:r>
              <a:r>
                <a:rPr lang="en-US" sz="2400" dirty="0">
                  <a:latin typeface="Gill Sans"/>
                  <a:cs typeface="Gill Sans"/>
                </a:rPr>
                <a:t> and have </a:t>
              </a:r>
              <a:r>
                <a:rPr lang="en-US" sz="2400" i="1" dirty="0">
                  <a:latin typeface="Gill Sans"/>
                  <a:cs typeface="Gill Sans"/>
                </a:rPr>
                <a:t>worse criminal records</a:t>
              </a:r>
              <a:r>
                <a:rPr lang="en-US" sz="2400" dirty="0">
                  <a:latin typeface="Gill Sans"/>
                  <a:cs typeface="Gill Sans"/>
                </a:rPr>
                <a:t>.  </a:t>
              </a:r>
            </a:p>
          </p:txBody>
        </p:sp>
        <p:cxnSp>
          <p:nvCxnSpPr>
            <p:cNvPr id="10" name="Straight Connector 9"/>
            <p:cNvCxnSpPr>
              <a:stCxn id="9" idx="1"/>
            </p:cNvCxnSpPr>
            <p:nvPr/>
          </p:nvCxnSpPr>
          <p:spPr>
            <a:xfrm flipH="1" flipV="1">
              <a:off x="6430020" y="1308046"/>
              <a:ext cx="304800" cy="1459994"/>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192112" y="-34953"/>
            <a:ext cx="9706659" cy="6975368"/>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754405" y="2494637"/>
            <a:ext cx="7342860" cy="1015663"/>
          </a:xfrm>
          <a:prstGeom prst="rect">
            <a:avLst/>
          </a:prstGeom>
          <a:solidFill>
            <a:schemeClr val="bg1">
              <a:lumMod val="95000"/>
            </a:schemeClr>
          </a:solidFill>
          <a:ln w="76200" cmpd="sng">
            <a:solidFill>
              <a:srgbClr val="9F0A1A"/>
            </a:solidFill>
          </a:ln>
        </p:spPr>
        <p:txBody>
          <a:bodyPr wrap="square">
            <a:spAutoFit/>
          </a:bodyPr>
          <a:lstStyle/>
          <a:p>
            <a:pPr algn="ctr">
              <a:defRPr/>
            </a:pPr>
            <a:r>
              <a:rPr lang="en-US" sz="6000" b="1" dirty="0" smtClean="0">
                <a:solidFill>
                  <a:srgbClr val="006600"/>
                </a:solidFill>
                <a:latin typeface="Arial" panose="020B0604020202020204" pitchFamily="34" charset="0"/>
                <a:cs typeface="Arial" panose="020B0604020202020204" pitchFamily="34" charset="0"/>
              </a:rPr>
              <a:t>Is COMPAS fair?</a:t>
            </a:r>
            <a:endParaRPr lang="en-US" sz="6000" b="1" dirty="0">
              <a:solidFill>
                <a:srgbClr val="006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4531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60" descr="recid_rat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6" y="5289547"/>
            <a:ext cx="4876772" cy="1389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5581290" y="4898305"/>
            <a:ext cx="3485897" cy="1569660"/>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latin typeface="Gill Sans"/>
                <a:cs typeface="Gill Sans"/>
              </a:rPr>
              <a:t>Observed recidivism </a:t>
            </a:r>
            <a:r>
              <a:rPr lang="en-US" sz="2400" i="1" dirty="0">
                <a:latin typeface="Gill Sans"/>
                <a:cs typeface="Gill Sans"/>
              </a:rPr>
              <a:t>prevalence</a:t>
            </a:r>
            <a:r>
              <a:rPr lang="en-US" sz="2400" dirty="0">
                <a:latin typeface="Gill Sans"/>
                <a:cs typeface="Gill Sans"/>
              </a:rPr>
              <a:t> is </a:t>
            </a:r>
            <a:r>
              <a:rPr lang="en-US" sz="2400" i="1" dirty="0">
                <a:solidFill>
                  <a:srgbClr val="BC0C25"/>
                </a:solidFill>
                <a:latin typeface="Gill Sans"/>
                <a:cs typeface="Gill Sans"/>
              </a:rPr>
              <a:t>higher</a:t>
            </a:r>
            <a:r>
              <a:rPr lang="en-US" sz="2400" dirty="0">
                <a:solidFill>
                  <a:srgbClr val="BC0C25"/>
                </a:solidFill>
                <a:latin typeface="Gill Sans"/>
                <a:cs typeface="Gill Sans"/>
              </a:rPr>
              <a:t> </a:t>
            </a:r>
            <a:r>
              <a:rPr lang="en-US" sz="2400" dirty="0">
                <a:solidFill>
                  <a:schemeClr val="tx1"/>
                </a:solidFill>
                <a:latin typeface="Gill Sans"/>
                <a:cs typeface="Gill Sans"/>
              </a:rPr>
              <a:t>among </a:t>
            </a:r>
            <a:r>
              <a:rPr lang="en-US" sz="2400" dirty="0">
                <a:solidFill>
                  <a:srgbClr val="646266"/>
                </a:solidFill>
                <a:latin typeface="Gill Sans"/>
                <a:cs typeface="Gill Sans"/>
              </a:rPr>
              <a:t>Black</a:t>
            </a:r>
            <a:r>
              <a:rPr lang="en-US" sz="2400" dirty="0">
                <a:solidFill>
                  <a:schemeClr val="tx1"/>
                </a:solidFill>
                <a:latin typeface="Gill Sans"/>
                <a:cs typeface="Gill Sans"/>
              </a:rPr>
              <a:t> defendants.</a:t>
            </a:r>
            <a:endParaRPr lang="en-US" sz="2400" dirty="0">
              <a:latin typeface="Gill Sans"/>
              <a:cs typeface="Gill Sans"/>
            </a:endParaRPr>
          </a:p>
        </p:txBody>
      </p:sp>
      <p:cxnSp>
        <p:nvCxnSpPr>
          <p:cNvPr id="6" name="Straight Connector 5"/>
          <p:cNvCxnSpPr>
            <a:stCxn id="5" idx="1"/>
          </p:cNvCxnSpPr>
          <p:nvPr/>
        </p:nvCxnSpPr>
        <p:spPr>
          <a:xfrm flipH="1">
            <a:off x="4917564" y="5683135"/>
            <a:ext cx="663726" cy="205771"/>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pic>
        <p:nvPicPr>
          <p:cNvPr id="7" name="Picture 13" descr="compas_his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89" y="129942"/>
            <a:ext cx="6488195" cy="47334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8" descr="legend_horiz.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0020" y="360128"/>
            <a:ext cx="2713980" cy="624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p:cNvGrpSpPr/>
          <p:nvPr/>
        </p:nvGrpSpPr>
        <p:grpSpPr>
          <a:xfrm>
            <a:off x="6430020" y="1244546"/>
            <a:ext cx="2602211" cy="3046988"/>
            <a:chOff x="6430020" y="1244546"/>
            <a:chExt cx="2602211" cy="3046988"/>
          </a:xfrm>
        </p:grpSpPr>
        <p:sp>
          <p:nvSpPr>
            <p:cNvPr id="9" name="TextBox 8"/>
            <p:cNvSpPr txBox="1"/>
            <p:nvPr/>
          </p:nvSpPr>
          <p:spPr>
            <a:xfrm>
              <a:off x="6734820" y="1244546"/>
              <a:ext cx="2297411" cy="3046988"/>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solidFill>
                    <a:srgbClr val="646266"/>
                  </a:solidFill>
                  <a:latin typeface="Gill Sans"/>
                  <a:cs typeface="Gill Sans"/>
                </a:rPr>
                <a:t>Black</a:t>
              </a:r>
              <a:r>
                <a:rPr lang="en-US" sz="2400" dirty="0">
                  <a:latin typeface="Gill Sans"/>
                  <a:cs typeface="Gill Sans"/>
                </a:rPr>
                <a:t> defendants receive </a:t>
              </a:r>
              <a:r>
                <a:rPr lang="en-US" sz="2400" i="1" dirty="0">
                  <a:solidFill>
                    <a:srgbClr val="BC0C25"/>
                  </a:solidFill>
                  <a:latin typeface="Gill Sans"/>
                  <a:cs typeface="Gill Sans"/>
                </a:rPr>
                <a:t>higher scores</a:t>
              </a:r>
              <a:r>
                <a:rPr lang="en-US" sz="2400" dirty="0">
                  <a:latin typeface="Gill Sans"/>
                  <a:cs typeface="Gill Sans"/>
                </a:rPr>
                <a:t>, but are also </a:t>
              </a:r>
              <a:r>
                <a:rPr lang="en-US" sz="2400" i="1" dirty="0">
                  <a:latin typeface="Gill Sans"/>
                  <a:cs typeface="Gill Sans"/>
                </a:rPr>
                <a:t>younger</a:t>
              </a:r>
              <a:r>
                <a:rPr lang="en-US" sz="2400" dirty="0">
                  <a:latin typeface="Gill Sans"/>
                  <a:cs typeface="Gill Sans"/>
                </a:rPr>
                <a:t> and have </a:t>
              </a:r>
              <a:r>
                <a:rPr lang="en-US" sz="2400" i="1" dirty="0">
                  <a:latin typeface="Gill Sans"/>
                  <a:cs typeface="Gill Sans"/>
                </a:rPr>
                <a:t>worse criminal records</a:t>
              </a:r>
              <a:r>
                <a:rPr lang="en-US" sz="2400" dirty="0">
                  <a:latin typeface="Gill Sans"/>
                  <a:cs typeface="Gill Sans"/>
                </a:rPr>
                <a:t>.  </a:t>
              </a:r>
            </a:p>
          </p:txBody>
        </p:sp>
        <p:cxnSp>
          <p:nvCxnSpPr>
            <p:cNvPr id="10" name="Straight Connector 9"/>
            <p:cNvCxnSpPr>
              <a:stCxn id="9" idx="1"/>
            </p:cNvCxnSpPr>
            <p:nvPr/>
          </p:nvCxnSpPr>
          <p:spPr>
            <a:xfrm flipH="1" flipV="1">
              <a:off x="6430020" y="1308046"/>
              <a:ext cx="304800" cy="1459994"/>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192112" y="-34953"/>
            <a:ext cx="9706659" cy="6975368"/>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754405" y="2494637"/>
            <a:ext cx="7342860" cy="1015663"/>
          </a:xfrm>
          <a:prstGeom prst="rect">
            <a:avLst/>
          </a:prstGeom>
          <a:solidFill>
            <a:schemeClr val="bg1">
              <a:lumMod val="95000"/>
            </a:schemeClr>
          </a:solidFill>
          <a:ln w="76200" cmpd="sng">
            <a:solidFill>
              <a:srgbClr val="9F0A1A"/>
            </a:solidFill>
          </a:ln>
        </p:spPr>
        <p:txBody>
          <a:bodyPr wrap="square">
            <a:spAutoFit/>
          </a:bodyPr>
          <a:lstStyle/>
          <a:p>
            <a:pPr algn="ctr">
              <a:defRPr/>
            </a:pPr>
            <a:r>
              <a:rPr lang="en-US" sz="6000" b="1" dirty="0" smtClean="0">
                <a:solidFill>
                  <a:schemeClr val="tx1">
                    <a:lumMod val="65000"/>
                    <a:lumOff val="35000"/>
                  </a:schemeClr>
                </a:solidFill>
                <a:latin typeface="Gill Sans"/>
                <a:cs typeface="Gill Sans"/>
              </a:rPr>
              <a:t>Is COMPAS fair?</a:t>
            </a:r>
            <a:endParaRPr lang="en-US" sz="6000" b="1" dirty="0">
              <a:solidFill>
                <a:schemeClr val="tx1">
                  <a:lumMod val="65000"/>
                  <a:lumOff val="35000"/>
                </a:schemeClr>
              </a:solidFill>
              <a:latin typeface="Gill Sans"/>
              <a:cs typeface="Gill Sans"/>
            </a:endParaRPr>
          </a:p>
        </p:txBody>
      </p:sp>
      <p:sp>
        <p:nvSpPr>
          <p:cNvPr id="3" name="Cloud 2"/>
          <p:cNvSpPr/>
          <p:nvPr/>
        </p:nvSpPr>
        <p:spPr>
          <a:xfrm>
            <a:off x="707010" y="678726"/>
            <a:ext cx="7712478" cy="5505254"/>
          </a:xfrm>
          <a:prstGeom prst="cloud">
            <a:avLst/>
          </a:prstGeom>
          <a:solidFill>
            <a:srgbClr val="CCCCFF"/>
          </a:solidFill>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dirty="0" smtClean="0">
                <a:solidFill>
                  <a:schemeClr val="tx1"/>
                </a:solidFill>
                <a:latin typeface="Arial" panose="020B0604020202020204" pitchFamily="34" charset="0"/>
                <a:cs typeface="Arial" panose="020B0604020202020204" pitchFamily="34" charset="0"/>
              </a:rPr>
              <a:t>Well, that depends on how you define fairness</a:t>
            </a:r>
            <a:r>
              <a:rPr lang="en-US" dirty="0">
                <a:solidFill>
                  <a:schemeClr val="tx1"/>
                </a:solidFill>
                <a:latin typeface="Arial" panose="020B0604020202020204" pitchFamily="34" charset="0"/>
                <a:cs typeface="Arial" panose="020B0604020202020204" pitchFamily="34" charset="0"/>
              </a:rPr>
              <a:t>!</a:t>
            </a:r>
            <a:r>
              <a:rPr lang="en-US" dirty="0" smtClean="0">
                <a:solidFill>
                  <a:schemeClr val="tx1"/>
                </a:solidFill>
                <a:latin typeface="Arial" panose="020B0604020202020204" pitchFamily="34" charset="0"/>
                <a:cs typeface="Arial" panose="020B0604020202020204" pitchFamily="34" charset="0"/>
              </a:rPr>
              <a:t> There are at least three possibilities:</a:t>
            </a:r>
            <a:endParaRPr lang="en-US" dirty="0">
              <a:solidFill>
                <a:schemeClr val="tx1"/>
              </a:solidFill>
              <a:latin typeface="Arial" panose="020B0604020202020204" pitchFamily="34" charset="0"/>
              <a:cs typeface="Arial" panose="020B0604020202020204" pitchFamily="34" charset="0"/>
            </a:endParaRPr>
          </a:p>
          <a:p>
            <a:pPr marL="342900" indent="-342900" algn="ctr">
              <a:spcAft>
                <a:spcPts val="600"/>
              </a:spcAft>
              <a:buAutoNum type="arabicParenR"/>
            </a:pPr>
            <a:r>
              <a:rPr lang="en-US" u="sng" dirty="0" smtClean="0">
                <a:solidFill>
                  <a:schemeClr val="tx1"/>
                </a:solidFill>
                <a:latin typeface="Arial" panose="020B0604020202020204" pitchFamily="34" charset="0"/>
                <a:cs typeface="Arial" panose="020B0604020202020204" pitchFamily="34" charset="0"/>
              </a:rPr>
              <a:t>Group fairness</a:t>
            </a:r>
            <a:r>
              <a:rPr lang="en-US" dirty="0" smtClean="0">
                <a:solidFill>
                  <a:schemeClr val="tx1"/>
                </a:solidFill>
                <a:latin typeface="Arial" panose="020B0604020202020204" pitchFamily="34" charset="0"/>
                <a:cs typeface="Arial" panose="020B0604020202020204" pitchFamily="34" charset="0"/>
              </a:rPr>
              <a:t>: same proportions of each group should be classified as “high risk.” (?)</a:t>
            </a:r>
            <a:endParaRPr lang="en-US" dirty="0">
              <a:solidFill>
                <a:schemeClr val="tx1"/>
              </a:solidFill>
              <a:latin typeface="Arial" panose="020B0604020202020204" pitchFamily="34" charset="0"/>
              <a:cs typeface="Arial" panose="020B0604020202020204" pitchFamily="34" charset="0"/>
            </a:endParaRPr>
          </a:p>
          <a:p>
            <a:pPr marL="342900" indent="-342900" algn="ctr">
              <a:spcAft>
                <a:spcPts val="600"/>
              </a:spcAft>
              <a:buAutoNum type="arabicParenR"/>
            </a:pPr>
            <a:r>
              <a:rPr lang="en-US" u="sng" dirty="0" smtClean="0">
                <a:solidFill>
                  <a:schemeClr val="tx1"/>
                </a:solidFill>
                <a:latin typeface="Arial" panose="020B0604020202020204" pitchFamily="34" charset="0"/>
                <a:cs typeface="Arial" panose="020B0604020202020204" pitchFamily="34" charset="0"/>
              </a:rPr>
              <a:t>Calibration (unbiasedness)</a:t>
            </a:r>
            <a:r>
              <a:rPr lang="en-US" dirty="0" smtClean="0">
                <a:solidFill>
                  <a:schemeClr val="tx1"/>
                </a:solidFill>
                <a:latin typeface="Arial" panose="020B0604020202020204" pitchFamily="34" charset="0"/>
                <a:cs typeface="Arial" panose="020B0604020202020204" pitchFamily="34" charset="0"/>
              </a:rPr>
              <a:t>: individual risk probabilities should be predicted as accurately as possible, without systematic upward or downward biases (based on race or other combinations of attributes).</a:t>
            </a:r>
          </a:p>
          <a:p>
            <a:pPr marL="342900" indent="-342900" algn="ctr">
              <a:buAutoNum type="arabicParenR"/>
            </a:pPr>
            <a:r>
              <a:rPr lang="en-US" b="1" u="sng" dirty="0" smtClean="0">
                <a:solidFill>
                  <a:schemeClr val="tx1"/>
                </a:solidFill>
                <a:latin typeface="Arial" panose="020B0604020202020204" pitchFamily="34" charset="0"/>
                <a:cs typeface="Arial" panose="020B0604020202020204" pitchFamily="34" charset="0"/>
              </a:rPr>
              <a:t>Disparate impacts</a:t>
            </a:r>
            <a:r>
              <a:rPr lang="en-US" b="1" dirty="0" smtClean="0">
                <a:solidFill>
                  <a:schemeClr val="tx1"/>
                </a:solidFill>
                <a:latin typeface="Arial" panose="020B0604020202020204" pitchFamily="34" charset="0"/>
                <a:cs typeface="Arial" panose="020B0604020202020204" pitchFamily="34" charset="0"/>
              </a:rPr>
              <a:t>: equalize impacts by calibrating false positive and false negative rates in each group.</a:t>
            </a:r>
          </a:p>
        </p:txBody>
      </p:sp>
    </p:spTree>
    <p:extLst>
      <p:ext uri="{BB962C8B-B14F-4D97-AF65-F5344CB8AC3E}">
        <p14:creationId xmlns:p14="http://schemas.microsoft.com/office/powerpoint/2010/main" val="219419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87000"/>
            <a:ext cx="9144000" cy="3768363"/>
          </a:xfrm>
          <a:prstGeom prst="rect">
            <a:avLst/>
          </a:prstGeom>
        </p:spPr>
      </p:pic>
    </p:spTree>
    <p:extLst>
      <p:ext uri="{BB962C8B-B14F-4D97-AF65-F5344CB8AC3E}">
        <p14:creationId xmlns:p14="http://schemas.microsoft.com/office/powerpoint/2010/main" val="231450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87000"/>
            <a:ext cx="9144000" cy="3768363"/>
          </a:xfrm>
          <a:prstGeom prst="rect">
            <a:avLst/>
          </a:prstGeom>
        </p:spPr>
      </p:pic>
      <p:sp>
        <p:nvSpPr>
          <p:cNvPr id="8" name="Rectangle 7"/>
          <p:cNvSpPr/>
          <p:nvPr/>
        </p:nvSpPr>
        <p:spPr>
          <a:xfrm>
            <a:off x="5393986" y="2929935"/>
            <a:ext cx="3533123" cy="352096"/>
          </a:xfrm>
          <a:prstGeom prst="rect">
            <a:avLst/>
          </a:prstGeom>
          <a:solidFill>
            <a:srgbClr val="9F0A1A">
              <a:alpha val="10000"/>
            </a:srgbClr>
          </a:solidFill>
          <a:ln w="28575" cmpd="sng">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395510" y="3484735"/>
            <a:ext cx="3533123" cy="352096"/>
          </a:xfrm>
          <a:prstGeom prst="rect">
            <a:avLst/>
          </a:prstGeom>
          <a:solidFill>
            <a:schemeClr val="accent4">
              <a:lumMod val="75000"/>
              <a:alpha val="10000"/>
            </a:schemeClr>
          </a:solidFill>
          <a:ln w="28575"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ine Callout 1 9"/>
          <p:cNvSpPr/>
          <p:nvPr/>
        </p:nvSpPr>
        <p:spPr>
          <a:xfrm>
            <a:off x="6651326" y="5166738"/>
            <a:ext cx="2275784" cy="655408"/>
          </a:xfrm>
          <a:prstGeom prst="borderCallout1">
            <a:avLst>
              <a:gd name="adj1" fmla="val 1482"/>
              <a:gd name="adj2" fmla="val 50231"/>
              <a:gd name="adj3" fmla="val -221895"/>
              <a:gd name="adj4" fmla="val 59794"/>
            </a:avLst>
          </a:prstGeom>
          <a:solidFill>
            <a:schemeClr val="bg1">
              <a:lumMod val="65000"/>
            </a:schemeClr>
          </a:solidFill>
          <a:ln w="53975">
            <a:solidFill>
              <a:schemeClr val="accent4">
                <a:lumMod val="75000"/>
              </a:schemeClr>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False </a:t>
            </a:r>
            <a:r>
              <a:rPr lang="en-US" b="1" dirty="0" smtClean="0">
                <a:solidFill>
                  <a:srgbClr val="BB0B1E"/>
                </a:solidFill>
              </a:rPr>
              <a:t>negative</a:t>
            </a:r>
            <a:r>
              <a:rPr lang="en-US" dirty="0" smtClean="0"/>
              <a:t> rates</a:t>
            </a:r>
            <a:endParaRPr lang="en-US" dirty="0"/>
          </a:p>
        </p:txBody>
      </p:sp>
      <p:sp>
        <p:nvSpPr>
          <p:cNvPr id="11" name="Line Callout 1 10"/>
          <p:cNvSpPr/>
          <p:nvPr/>
        </p:nvSpPr>
        <p:spPr>
          <a:xfrm>
            <a:off x="4993158" y="517051"/>
            <a:ext cx="2275784" cy="655408"/>
          </a:xfrm>
          <a:prstGeom prst="borderCallout1">
            <a:avLst>
              <a:gd name="adj1" fmla="val 49448"/>
              <a:gd name="adj2" fmla="val 100507"/>
              <a:gd name="adj3" fmla="val 374797"/>
              <a:gd name="adj4" fmla="val 121672"/>
            </a:avLst>
          </a:prstGeom>
          <a:solidFill>
            <a:schemeClr val="bg1">
              <a:lumMod val="65000"/>
            </a:schemeClr>
          </a:solidFill>
          <a:ln w="53975">
            <a:solidFill>
              <a:srgbClr val="9F0A1A"/>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False </a:t>
            </a:r>
            <a:r>
              <a:rPr lang="en-US" b="1" dirty="0" smtClean="0">
                <a:solidFill>
                  <a:srgbClr val="BB0B1E"/>
                </a:solidFill>
              </a:rPr>
              <a:t>positive </a:t>
            </a:r>
            <a:r>
              <a:rPr lang="en-US" dirty="0" smtClean="0"/>
              <a:t>rates</a:t>
            </a:r>
            <a:endParaRPr lang="en-US" dirty="0"/>
          </a:p>
        </p:txBody>
      </p:sp>
      <p:sp>
        <p:nvSpPr>
          <p:cNvPr id="12" name="Rectangle 11"/>
          <p:cNvSpPr/>
          <p:nvPr/>
        </p:nvSpPr>
        <p:spPr>
          <a:xfrm>
            <a:off x="3276888" y="4050597"/>
            <a:ext cx="4029773" cy="352096"/>
          </a:xfrm>
          <a:prstGeom prst="rect">
            <a:avLst/>
          </a:prstGeom>
          <a:solidFill>
            <a:srgbClr val="008000">
              <a:alpha val="10000"/>
            </a:srgbClr>
          </a:solid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ne Callout 1 12"/>
          <p:cNvSpPr/>
          <p:nvPr/>
        </p:nvSpPr>
        <p:spPr>
          <a:xfrm>
            <a:off x="1232193" y="5494442"/>
            <a:ext cx="2579064" cy="655408"/>
          </a:xfrm>
          <a:prstGeom prst="borderCallout1">
            <a:avLst>
              <a:gd name="adj1" fmla="val 49448"/>
              <a:gd name="adj2" fmla="val 100507"/>
              <a:gd name="adj3" fmla="val -166256"/>
              <a:gd name="adj4" fmla="val 147638"/>
            </a:avLst>
          </a:prstGeom>
          <a:solidFill>
            <a:schemeClr val="bg1">
              <a:lumMod val="65000"/>
            </a:schemeClr>
          </a:solidFill>
          <a:ln w="53975">
            <a:solidFill>
              <a:srgbClr val="008000"/>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Positive predictive value (aka Precision)</a:t>
            </a:r>
            <a:endParaRPr lang="en-US" dirty="0"/>
          </a:p>
        </p:txBody>
      </p:sp>
      <p:pic>
        <p:nvPicPr>
          <p:cNvPr id="17" name="Picture 16"/>
          <p:cNvPicPr>
            <a:picLocks noChangeAspect="1"/>
          </p:cNvPicPr>
          <p:nvPr/>
        </p:nvPicPr>
        <p:blipFill>
          <a:blip r:embed="rId3"/>
          <a:stretch>
            <a:fillRect/>
          </a:stretch>
        </p:blipFill>
        <p:spPr>
          <a:xfrm>
            <a:off x="2804394" y="2628142"/>
            <a:ext cx="2127389" cy="323222"/>
          </a:xfrm>
          <a:prstGeom prst="rect">
            <a:avLst/>
          </a:prstGeom>
        </p:spPr>
      </p:pic>
      <p:pic>
        <p:nvPicPr>
          <p:cNvPr id="18" name="Picture 17"/>
          <p:cNvPicPr>
            <a:picLocks noChangeAspect="1"/>
          </p:cNvPicPr>
          <p:nvPr/>
        </p:nvPicPr>
        <p:blipFill>
          <a:blip r:embed="rId4"/>
          <a:stretch>
            <a:fillRect/>
          </a:stretch>
        </p:blipFill>
        <p:spPr>
          <a:xfrm>
            <a:off x="274150" y="2628142"/>
            <a:ext cx="2127389" cy="323222"/>
          </a:xfrm>
          <a:prstGeom prst="rect">
            <a:avLst/>
          </a:prstGeom>
        </p:spPr>
      </p:pic>
      <p:pic>
        <p:nvPicPr>
          <p:cNvPr id="19" name="Picture 18"/>
          <p:cNvPicPr>
            <a:picLocks noChangeAspect="1"/>
          </p:cNvPicPr>
          <p:nvPr/>
        </p:nvPicPr>
        <p:blipFill>
          <a:blip r:embed="rId5"/>
          <a:stretch>
            <a:fillRect/>
          </a:stretch>
        </p:blipFill>
        <p:spPr>
          <a:xfrm>
            <a:off x="2804394" y="3804115"/>
            <a:ext cx="2188764" cy="296782"/>
          </a:xfrm>
          <a:prstGeom prst="rect">
            <a:avLst/>
          </a:prstGeom>
        </p:spPr>
      </p:pic>
      <p:pic>
        <p:nvPicPr>
          <p:cNvPr id="20" name="Picture 19"/>
          <p:cNvPicPr>
            <a:picLocks noChangeAspect="1"/>
          </p:cNvPicPr>
          <p:nvPr/>
        </p:nvPicPr>
        <p:blipFill>
          <a:blip r:embed="rId6"/>
          <a:stretch>
            <a:fillRect/>
          </a:stretch>
        </p:blipFill>
        <p:spPr>
          <a:xfrm>
            <a:off x="274150" y="3804115"/>
            <a:ext cx="2188764" cy="296782"/>
          </a:xfrm>
          <a:prstGeom prst="rect">
            <a:avLst/>
          </a:prstGeom>
        </p:spPr>
      </p:pic>
      <p:cxnSp>
        <p:nvCxnSpPr>
          <p:cNvPr id="3" name="Straight Connector 2"/>
          <p:cNvCxnSpPr/>
          <p:nvPr/>
        </p:nvCxnSpPr>
        <p:spPr>
          <a:xfrm flipV="1">
            <a:off x="274150" y="3105984"/>
            <a:ext cx="2127389" cy="12575"/>
          </a:xfrm>
          <a:prstGeom prst="line">
            <a:avLst/>
          </a:prstGeom>
          <a:ln w="38100" cmpd="sng">
            <a:solidFill>
              <a:srgbClr val="BB0B1E"/>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991522" y="3093409"/>
            <a:ext cx="1849234" cy="12576"/>
          </a:xfrm>
          <a:prstGeom prst="line">
            <a:avLst/>
          </a:prstGeom>
          <a:ln w="38100" cmpd="sng">
            <a:solidFill>
              <a:srgbClr val="BB0B1E"/>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74150" y="3648204"/>
            <a:ext cx="2127389" cy="12575"/>
          </a:xfrm>
          <a:prstGeom prst="line">
            <a:avLst/>
          </a:prstGeom>
          <a:ln w="38100" cmpd="sng">
            <a:solidFill>
              <a:srgbClr val="BB0B1E"/>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861494" y="3634126"/>
            <a:ext cx="1514048" cy="14078"/>
          </a:xfrm>
          <a:prstGeom prst="line">
            <a:avLst/>
          </a:prstGeom>
          <a:ln w="38100" cmpd="sng">
            <a:solidFill>
              <a:srgbClr val="BB0B1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3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1000" fill="hold"/>
                                        <p:tgtEl>
                                          <p:spTgt spid="15"/>
                                        </p:tgtEl>
                                        <p:attrNameLst>
                                          <p:attrName>ppt_w</p:attrName>
                                        </p:attrNameLst>
                                      </p:cBhvr>
                                      <p:tavLst>
                                        <p:tav tm="0">
                                          <p:val>
                                            <p:strVal val="#ppt_w*0.70"/>
                                          </p:val>
                                        </p:tav>
                                        <p:tav tm="100000">
                                          <p:val>
                                            <p:strVal val="#ppt_w"/>
                                          </p:val>
                                        </p:tav>
                                      </p:tavLst>
                                    </p:anim>
                                    <p:anim calcmode="lin" valueType="num">
                                      <p:cBhvr>
                                        <p:cTn id="17" dur="1000" fill="hold"/>
                                        <p:tgtEl>
                                          <p:spTgt spid="15"/>
                                        </p:tgtEl>
                                        <p:attrNameLst>
                                          <p:attrName>ppt_h</p:attrName>
                                        </p:attrNameLst>
                                      </p:cBhvr>
                                      <p:tavLst>
                                        <p:tav tm="0">
                                          <p:val>
                                            <p:strVal val="#ppt_h"/>
                                          </p:val>
                                        </p:tav>
                                        <p:tav tm="100000">
                                          <p:val>
                                            <p:strVal val="#ppt_h"/>
                                          </p:val>
                                        </p:tav>
                                      </p:tavLst>
                                    </p:anim>
                                    <p:animEffect transition="in" filter="fade">
                                      <p:cBhvr>
                                        <p:cTn id="18" dur="1000"/>
                                        <p:tgtEl>
                                          <p:spTgt spid="15"/>
                                        </p:tgtEl>
                                      </p:cBhvr>
                                    </p:animEffect>
                                  </p:childTnLst>
                                </p:cTn>
                              </p:par>
                            </p:childTnLst>
                          </p:cTn>
                        </p:par>
                        <p:par>
                          <p:cTn id="19" fill="hold">
                            <p:stCondLst>
                              <p:cond delay="1000"/>
                            </p:stCondLst>
                            <p:childTnLst>
                              <p:par>
                                <p:cTn id="20" presetID="55"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strVal val="#ppt_w*0.70"/>
                                          </p:val>
                                        </p:tav>
                                        <p:tav tm="100000">
                                          <p:val>
                                            <p:strVal val="#ppt_w"/>
                                          </p:val>
                                        </p:tav>
                                      </p:tavLst>
                                    </p:anim>
                                    <p:anim calcmode="lin" valueType="num">
                                      <p:cBhvr>
                                        <p:cTn id="47" dur="1000" fill="hold"/>
                                        <p:tgtEl>
                                          <p:spTgt spid="21"/>
                                        </p:tgtEl>
                                        <p:attrNameLst>
                                          <p:attrName>ppt_h</p:attrName>
                                        </p:attrNameLst>
                                      </p:cBhvr>
                                      <p:tavLst>
                                        <p:tav tm="0">
                                          <p:val>
                                            <p:strVal val="#ppt_h"/>
                                          </p:val>
                                        </p:tav>
                                        <p:tav tm="100000">
                                          <p:val>
                                            <p:strVal val="#ppt_h"/>
                                          </p:val>
                                        </p:tav>
                                      </p:tavLst>
                                    </p:anim>
                                    <p:animEffect transition="in" filter="fade">
                                      <p:cBhvr>
                                        <p:cTn id="48" dur="1000"/>
                                        <p:tgtEl>
                                          <p:spTgt spid="21"/>
                                        </p:tgtEl>
                                      </p:cBhvr>
                                    </p:animEffect>
                                  </p:childTnLst>
                                </p:cTn>
                              </p:par>
                              <p:par>
                                <p:cTn id="49" presetID="55"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1000" fill="hold"/>
                                        <p:tgtEl>
                                          <p:spTgt spid="23"/>
                                        </p:tgtEl>
                                        <p:attrNameLst>
                                          <p:attrName>ppt_w</p:attrName>
                                        </p:attrNameLst>
                                      </p:cBhvr>
                                      <p:tavLst>
                                        <p:tav tm="0">
                                          <p:val>
                                            <p:strVal val="#ppt_w*0.70"/>
                                          </p:val>
                                        </p:tav>
                                        <p:tav tm="100000">
                                          <p:val>
                                            <p:strVal val="#ppt_w"/>
                                          </p:val>
                                        </p:tav>
                                      </p:tavLst>
                                    </p:anim>
                                    <p:anim calcmode="lin" valueType="num">
                                      <p:cBhvr>
                                        <p:cTn id="52" dur="1000" fill="hold"/>
                                        <p:tgtEl>
                                          <p:spTgt spid="23"/>
                                        </p:tgtEl>
                                        <p:attrNameLst>
                                          <p:attrName>ppt_h</p:attrName>
                                        </p:attrNameLst>
                                      </p:cBhvr>
                                      <p:tavLst>
                                        <p:tav tm="0">
                                          <p:val>
                                            <p:strVal val="#ppt_h"/>
                                          </p:val>
                                        </p:tav>
                                        <p:tav tm="100000">
                                          <p:val>
                                            <p:strVal val="#ppt_h"/>
                                          </p:val>
                                        </p:tav>
                                      </p:tavLst>
                                    </p:anim>
                                    <p:animEffect transition="in" filter="fade">
                                      <p:cBhvr>
                                        <p:cTn id="53" dur="10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Outline of today’s lecture</a:t>
            </a:r>
            <a:endParaRPr lang="en-US" altLang="en-US" sz="4000" dirty="0">
              <a:solidFill>
                <a:srgbClr val="006600"/>
              </a:solidFill>
            </a:endParaRPr>
          </a:p>
        </p:txBody>
      </p:sp>
      <p:sp>
        <p:nvSpPr>
          <p:cNvPr id="3" name="Content Placeholder 2"/>
          <p:cNvSpPr>
            <a:spLocks noGrp="1"/>
          </p:cNvSpPr>
          <p:nvPr>
            <p:ph idx="1"/>
          </p:nvPr>
        </p:nvSpPr>
        <p:spPr>
          <a:xfrm>
            <a:off x="457200" y="1055802"/>
            <a:ext cx="8229600" cy="5070361"/>
          </a:xfrm>
        </p:spPr>
        <p:txBody>
          <a:bodyPr/>
          <a:lstStyle/>
          <a:p>
            <a:r>
              <a:rPr lang="en-US" b="1" dirty="0" smtClean="0"/>
              <a:t>The need for fairness in algorithms: motivation and examples.</a:t>
            </a:r>
          </a:p>
          <a:p>
            <a:r>
              <a:rPr lang="en-US" dirty="0" smtClean="0"/>
              <a:t>Preventing disparate impact: a case study in criminal justice.</a:t>
            </a:r>
          </a:p>
          <a:p>
            <a:r>
              <a:rPr lang="en-US" dirty="0" smtClean="0"/>
              <a:t>Group fairness: tweaking ML algorithms to prevent discrimination.</a:t>
            </a:r>
          </a:p>
          <a:p>
            <a:r>
              <a:rPr lang="en-US" dirty="0" smtClean="0"/>
              <a:t>Calibration: Detecting and fixing systematic biases in risk prediction.</a:t>
            </a:r>
          </a:p>
        </p:txBody>
      </p:sp>
    </p:spTree>
    <p:extLst>
      <p:ext uri="{BB962C8B-B14F-4D97-AF65-F5344CB8AC3E}">
        <p14:creationId xmlns:p14="http://schemas.microsoft.com/office/powerpoint/2010/main" val="88301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4051" y="394283"/>
            <a:ext cx="5397500" cy="5487509"/>
            <a:chOff x="94051" y="1144310"/>
            <a:chExt cx="5397500" cy="5487509"/>
          </a:xfrm>
        </p:grpSpPr>
        <p:pic>
          <p:nvPicPr>
            <p:cNvPr id="6" name="Picture 5"/>
            <p:cNvPicPr>
              <a:picLocks noChangeAspect="1"/>
            </p:cNvPicPr>
            <p:nvPr/>
          </p:nvPicPr>
          <p:blipFill>
            <a:blip r:embed="rId2"/>
            <a:stretch>
              <a:fillRect/>
            </a:stretch>
          </p:blipFill>
          <p:spPr>
            <a:xfrm>
              <a:off x="94051" y="1144310"/>
              <a:ext cx="5397500" cy="4775200"/>
            </a:xfrm>
            <a:prstGeom prst="rect">
              <a:avLst/>
            </a:prstGeom>
          </p:spPr>
        </p:pic>
        <p:pic>
          <p:nvPicPr>
            <p:cNvPr id="7" name="Picture 6"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17" y="5641219"/>
              <a:ext cx="2743200" cy="990600"/>
            </a:xfrm>
            <a:prstGeom prst="rect">
              <a:avLst/>
            </a:prstGeom>
          </p:spPr>
        </p:pic>
      </p:grpSp>
      <p:pic>
        <p:nvPicPr>
          <p:cNvPr id="13" name="Picture 12"/>
          <p:cNvPicPr>
            <a:picLocks noChangeAspect="1"/>
          </p:cNvPicPr>
          <p:nvPr/>
        </p:nvPicPr>
        <p:blipFill>
          <a:blip r:embed="rId4"/>
          <a:stretch>
            <a:fillRect/>
          </a:stretch>
        </p:blipFill>
        <p:spPr>
          <a:xfrm rot="249364">
            <a:off x="1370499" y="124244"/>
            <a:ext cx="6070854" cy="6639866"/>
          </a:xfrm>
          <a:prstGeom prst="rect">
            <a:avLst/>
          </a:prstGeom>
        </p:spPr>
      </p:pic>
      <p:pic>
        <p:nvPicPr>
          <p:cNvPr id="12" name="Picture 11"/>
          <p:cNvPicPr>
            <a:picLocks noChangeAspect="1"/>
          </p:cNvPicPr>
          <p:nvPr/>
        </p:nvPicPr>
        <p:blipFill>
          <a:blip r:embed="rId5"/>
          <a:stretch>
            <a:fillRect/>
          </a:stretch>
        </p:blipFill>
        <p:spPr>
          <a:xfrm rot="394326">
            <a:off x="2742732" y="307508"/>
            <a:ext cx="5733777" cy="6274842"/>
          </a:xfrm>
          <a:prstGeom prst="rect">
            <a:avLst/>
          </a:prstGeom>
        </p:spPr>
      </p:pic>
      <p:sp>
        <p:nvSpPr>
          <p:cNvPr id="3" name="Rectangle 2"/>
          <p:cNvSpPr/>
          <p:nvPr/>
        </p:nvSpPr>
        <p:spPr>
          <a:xfrm>
            <a:off x="-188601" y="0"/>
            <a:ext cx="9706659" cy="6975368"/>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007604" y="1548279"/>
            <a:ext cx="6999305" cy="4235387"/>
            <a:chOff x="1007604" y="1548279"/>
            <a:chExt cx="6999305" cy="4235387"/>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604" y="1548279"/>
              <a:ext cx="6999305" cy="4235387"/>
            </a:xfrm>
            <a:prstGeom prst="rect">
              <a:avLst/>
            </a:prstGeom>
            <a:solidFill>
              <a:schemeClr val="bg1"/>
            </a:solidFill>
            <a:ln w="28575" cmpd="sng">
              <a:solidFill>
                <a:srgbClr val="4F81BD"/>
              </a:solidFill>
            </a:ln>
          </p:spPr>
        </p:pic>
        <p:sp>
          <p:nvSpPr>
            <p:cNvPr id="4" name="Rectangle 3"/>
            <p:cNvSpPr/>
            <p:nvPr/>
          </p:nvSpPr>
          <p:spPr>
            <a:xfrm>
              <a:off x="3348842" y="3111335"/>
              <a:ext cx="2481942" cy="4156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56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par>
                          <p:cTn id="28" fill="hold">
                            <p:stCondLst>
                              <p:cond delay="0"/>
                            </p:stCondLst>
                            <p:childTnLst>
                              <p:par>
                                <p:cTn id="29" presetID="23"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438"/>
            <a:ext cx="8229600" cy="1143000"/>
          </a:xfrm>
        </p:spPr>
        <p:txBody>
          <a:bodyPr/>
          <a:lstStyle/>
          <a:p>
            <a:r>
              <a:rPr lang="en-US" dirty="0" smtClean="0"/>
              <a:t>The debate in a nutshell</a:t>
            </a:r>
            <a:endParaRPr lang="en-US" dirty="0"/>
          </a:p>
        </p:txBody>
      </p:sp>
      <p:sp>
        <p:nvSpPr>
          <p:cNvPr id="3" name="Content Placeholder 2"/>
          <p:cNvSpPr>
            <a:spLocks noGrp="1"/>
          </p:cNvSpPr>
          <p:nvPr>
            <p:ph idx="1"/>
          </p:nvPr>
        </p:nvSpPr>
        <p:spPr>
          <a:xfrm>
            <a:off x="537356" y="972822"/>
            <a:ext cx="8229600" cy="1053090"/>
          </a:xfrm>
        </p:spPr>
        <p:txBody>
          <a:bodyPr numCol="2">
            <a:normAutofit/>
          </a:bodyPr>
          <a:lstStyle/>
          <a:p>
            <a:pPr marL="400050" lvl="1" indent="0" algn="ctr">
              <a:buNone/>
            </a:pPr>
            <a:r>
              <a:rPr lang="en-US" b="1" dirty="0" err="1" smtClean="0"/>
              <a:t>ProPublica</a:t>
            </a:r>
            <a:endParaRPr lang="en-US" b="1" dirty="0" smtClean="0"/>
          </a:p>
          <a:p>
            <a:pPr marL="400050" lvl="1" indent="0" algn="ctr">
              <a:buNone/>
            </a:pPr>
            <a:r>
              <a:rPr lang="en-US" dirty="0" smtClean="0"/>
              <a:t>COMPAS</a:t>
            </a:r>
            <a:r>
              <a:rPr lang="en-US" i="1" dirty="0" smtClean="0"/>
              <a:t> </a:t>
            </a:r>
            <a:r>
              <a:rPr lang="en-US" dirty="0" smtClean="0"/>
              <a:t>is</a:t>
            </a:r>
            <a:r>
              <a:rPr lang="en-US" i="1" dirty="0" smtClean="0"/>
              <a:t> </a:t>
            </a:r>
            <a:r>
              <a:rPr lang="en-US" u="sng" dirty="0" smtClean="0">
                <a:solidFill>
                  <a:srgbClr val="BB0B1E"/>
                </a:solidFill>
              </a:rPr>
              <a:t>biased</a:t>
            </a:r>
            <a:r>
              <a:rPr lang="en-US" i="1" dirty="0" smtClean="0"/>
              <a:t> </a:t>
            </a:r>
          </a:p>
          <a:p>
            <a:pPr marL="400050" lvl="1" indent="0" algn="ctr">
              <a:buNone/>
            </a:pPr>
            <a:r>
              <a:rPr lang="en-US" b="1" dirty="0" err="1" smtClean="0"/>
              <a:t>Northpointe</a:t>
            </a:r>
            <a:endParaRPr lang="en-US" b="1" dirty="0" smtClean="0"/>
          </a:p>
          <a:p>
            <a:pPr marL="400050" lvl="1" indent="0" algn="ctr">
              <a:buNone/>
            </a:pPr>
            <a:r>
              <a:rPr lang="en-US" dirty="0" smtClean="0"/>
              <a:t>COMPAS is </a:t>
            </a:r>
            <a:r>
              <a:rPr lang="en-US" u="sng" dirty="0" smtClean="0">
                <a:solidFill>
                  <a:srgbClr val="008000"/>
                </a:solidFill>
              </a:rPr>
              <a:t>fair</a:t>
            </a:r>
            <a:r>
              <a:rPr lang="en-US" dirty="0" smtClean="0"/>
              <a:t> </a:t>
            </a:r>
          </a:p>
        </p:txBody>
      </p:sp>
      <p:grpSp>
        <p:nvGrpSpPr>
          <p:cNvPr id="8" name="Group 7"/>
          <p:cNvGrpSpPr/>
          <p:nvPr/>
        </p:nvGrpSpPr>
        <p:grpSpPr>
          <a:xfrm>
            <a:off x="533027" y="1761737"/>
            <a:ext cx="4119129" cy="1408383"/>
            <a:chOff x="558173" y="2917360"/>
            <a:chExt cx="4119129" cy="1408383"/>
          </a:xfrm>
        </p:grpSpPr>
        <p:sp>
          <p:nvSpPr>
            <p:cNvPr id="6" name="Rectangle 5"/>
            <p:cNvSpPr/>
            <p:nvPr/>
          </p:nvSpPr>
          <p:spPr>
            <a:xfrm>
              <a:off x="867563" y="2917360"/>
              <a:ext cx="3809739" cy="1408383"/>
            </a:xfrm>
            <a:prstGeom prst="rect">
              <a:avLst/>
            </a:prstGeom>
            <a:solidFill>
              <a:schemeClr val="bg1">
                <a:lumMod val="85000"/>
              </a:schemeClr>
            </a:solidFill>
            <a:ln w="38100" cmpd="sng">
              <a:solidFill>
                <a:srgbClr val="7D0B1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558173" y="3021024"/>
              <a:ext cx="4106942" cy="1200329"/>
            </a:xfrm>
            <a:prstGeom prst="rect">
              <a:avLst/>
            </a:prstGeom>
            <a:noFill/>
          </p:spPr>
          <p:txBody>
            <a:bodyPr wrap="square" rtlCol="0">
              <a:spAutoFit/>
            </a:bodyPr>
            <a:lstStyle/>
            <a:p>
              <a:pPr marL="400050" lvl="1" algn="ctr"/>
              <a:r>
                <a:rPr lang="en-US" sz="2400" dirty="0" smtClean="0">
                  <a:solidFill>
                    <a:prstClr val="black"/>
                  </a:solidFill>
                </a:rPr>
                <a:t>COMPAS has a 1.9x </a:t>
              </a:r>
              <a:r>
                <a:rPr lang="en-US" sz="2400" i="1" dirty="0" smtClean="0">
                  <a:solidFill>
                    <a:srgbClr val="BB0B1E"/>
                  </a:solidFill>
                </a:rPr>
                <a:t>higher </a:t>
              </a:r>
              <a:r>
                <a:rPr lang="en-US" sz="2400" i="1" dirty="0">
                  <a:solidFill>
                    <a:srgbClr val="BB0B1E"/>
                  </a:solidFill>
                </a:rPr>
                <a:t>FPR </a:t>
              </a:r>
              <a:r>
                <a:rPr lang="en-US" sz="2400" dirty="0" smtClean="0">
                  <a:solidFill>
                    <a:prstClr val="black"/>
                  </a:solidFill>
                </a:rPr>
                <a:t>and 1.7x </a:t>
              </a:r>
              <a:r>
                <a:rPr lang="en-US" sz="2400" i="1" dirty="0">
                  <a:solidFill>
                    <a:srgbClr val="BB0B1E"/>
                  </a:solidFill>
                </a:rPr>
                <a:t>lower FNR</a:t>
              </a:r>
              <a:r>
                <a:rPr lang="en-US" sz="2400" i="1" dirty="0">
                  <a:solidFill>
                    <a:prstClr val="black"/>
                  </a:solidFill>
                </a:rPr>
                <a:t> </a:t>
              </a:r>
              <a:r>
                <a:rPr lang="en-US" sz="2400" dirty="0" smtClean="0">
                  <a:solidFill>
                    <a:prstClr val="black"/>
                  </a:solidFill>
                </a:rPr>
                <a:t>among Black </a:t>
              </a:r>
              <a:r>
                <a:rPr lang="en-US" sz="2400" dirty="0">
                  <a:solidFill>
                    <a:prstClr val="black"/>
                  </a:solidFill>
                </a:rPr>
                <a:t>defendants</a:t>
              </a:r>
            </a:p>
          </p:txBody>
        </p:sp>
      </p:grpSp>
      <p:grpSp>
        <p:nvGrpSpPr>
          <p:cNvPr id="9" name="Group 8"/>
          <p:cNvGrpSpPr/>
          <p:nvPr/>
        </p:nvGrpSpPr>
        <p:grpSpPr>
          <a:xfrm>
            <a:off x="4816549" y="1766252"/>
            <a:ext cx="3756322" cy="2804893"/>
            <a:chOff x="4842467" y="2917360"/>
            <a:chExt cx="3756322" cy="2529304"/>
          </a:xfrm>
        </p:grpSpPr>
        <p:sp>
          <p:nvSpPr>
            <p:cNvPr id="7" name="Rectangle 6"/>
            <p:cNvSpPr/>
            <p:nvPr/>
          </p:nvSpPr>
          <p:spPr>
            <a:xfrm>
              <a:off x="5230531" y="2917360"/>
              <a:ext cx="3368258" cy="2529304"/>
            </a:xfrm>
            <a:prstGeom prst="rect">
              <a:avLst/>
            </a:prstGeom>
            <a:solidFill>
              <a:schemeClr val="bg1">
                <a:lumMod val="85000"/>
              </a:schemeClr>
            </a:solidFill>
            <a:ln w="38100" cmpd="sng">
              <a:solidFill>
                <a:srgbClr val="7D0B1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4842467" y="3016508"/>
              <a:ext cx="3756322" cy="2339102"/>
            </a:xfrm>
            <a:prstGeom prst="rect">
              <a:avLst/>
            </a:prstGeom>
            <a:noFill/>
          </p:spPr>
          <p:txBody>
            <a:bodyPr wrap="square" rtlCol="0">
              <a:spAutoFit/>
            </a:bodyPr>
            <a:lstStyle/>
            <a:p>
              <a:pPr marL="400050" lvl="1" algn="ctr"/>
              <a:r>
                <a:rPr lang="en-US" sz="2400" dirty="0" smtClean="0">
                  <a:solidFill>
                    <a:prstClr val="black"/>
                  </a:solidFill>
                </a:rPr>
                <a:t>COMPAS satisfies </a:t>
              </a:r>
            </a:p>
            <a:p>
              <a:pPr marL="400050" lvl="1" algn="ctr"/>
              <a:r>
                <a:rPr lang="en-US" sz="2400" i="1" dirty="0">
                  <a:solidFill>
                    <a:srgbClr val="008000"/>
                  </a:solidFill>
                </a:rPr>
                <a:t>p</a:t>
              </a:r>
              <a:r>
                <a:rPr lang="en-US" sz="2400" i="1" dirty="0" smtClean="0">
                  <a:solidFill>
                    <a:srgbClr val="008000"/>
                  </a:solidFill>
                </a:rPr>
                <a:t>redictive parity</a:t>
              </a:r>
              <a:r>
                <a:rPr lang="en-US" sz="2400" i="1" dirty="0" smtClean="0">
                  <a:solidFill>
                    <a:prstClr val="white">
                      <a:lumMod val="50000"/>
                    </a:prstClr>
                  </a:solidFill>
                </a:rPr>
                <a:t>*</a:t>
              </a:r>
            </a:p>
            <a:p>
              <a:pPr marL="400050" lvl="1" algn="r"/>
              <a:r>
                <a:rPr lang="en-US" sz="1400" dirty="0" smtClean="0">
                  <a:solidFill>
                    <a:prstClr val="white">
                      <a:lumMod val="50000"/>
                    </a:prstClr>
                  </a:solidFill>
                </a:rPr>
                <a:t>(*has equal PPV across groups)</a:t>
              </a:r>
            </a:p>
            <a:p>
              <a:pPr marL="400050" lvl="1" algn="r"/>
              <a:endParaRPr lang="en-US" sz="1400" dirty="0">
                <a:solidFill>
                  <a:prstClr val="white">
                    <a:lumMod val="50000"/>
                  </a:prstClr>
                </a:solidFill>
              </a:endParaRPr>
            </a:p>
            <a:p>
              <a:pPr marL="400050" lvl="1"/>
              <a:r>
                <a:rPr lang="en-US" sz="1400" dirty="0" smtClean="0">
                  <a:solidFill>
                    <a:prstClr val="black"/>
                  </a:solidFill>
                </a:rPr>
                <a:t>Among defendants classified as High Risk, 63% of Black defendants and 59% of White defendants are observed to reoffend.</a:t>
              </a:r>
            </a:p>
            <a:p>
              <a:pPr marL="400050" lvl="1"/>
              <a:endParaRPr lang="en-US" sz="1400" dirty="0" smtClean="0">
                <a:solidFill>
                  <a:prstClr val="black"/>
                </a:solidFill>
              </a:endParaRPr>
            </a:p>
            <a:p>
              <a:pPr marL="400050" lvl="1"/>
              <a:r>
                <a:rPr lang="en-US" sz="1400" dirty="0" smtClean="0">
                  <a:solidFill>
                    <a:prstClr val="black"/>
                  </a:solidFill>
                </a:rPr>
                <a:t>i.e., COMPAS is “equally predictive of recidivism” for Black and White defendants.</a:t>
              </a:r>
              <a:endParaRPr lang="en-US" sz="1400" dirty="0">
                <a:solidFill>
                  <a:prstClr val="black"/>
                </a:solidFill>
              </a:endParaRPr>
            </a:p>
          </p:txBody>
        </p:sp>
      </p:grpSp>
      <p:grpSp>
        <p:nvGrpSpPr>
          <p:cNvPr id="14" name="Group 13"/>
          <p:cNvGrpSpPr/>
          <p:nvPr/>
        </p:nvGrpSpPr>
        <p:grpSpPr>
          <a:xfrm>
            <a:off x="312888" y="4252169"/>
            <a:ext cx="8373912" cy="2601581"/>
            <a:chOff x="312888" y="3996983"/>
            <a:chExt cx="8373912" cy="2601581"/>
          </a:xfrm>
        </p:grpSpPr>
        <p:grpSp>
          <p:nvGrpSpPr>
            <p:cNvPr id="12" name="Group 11"/>
            <p:cNvGrpSpPr/>
            <p:nvPr/>
          </p:nvGrpSpPr>
          <p:grpSpPr>
            <a:xfrm>
              <a:off x="465058" y="4474906"/>
              <a:ext cx="8221742" cy="2123658"/>
              <a:chOff x="465058" y="4276883"/>
              <a:chExt cx="8221742" cy="2123658"/>
            </a:xfrm>
          </p:grpSpPr>
          <p:sp>
            <p:nvSpPr>
              <p:cNvPr id="10" name="TextBox 9"/>
              <p:cNvSpPr txBox="1"/>
              <p:nvPr/>
            </p:nvSpPr>
            <p:spPr>
              <a:xfrm>
                <a:off x="465058" y="4276883"/>
                <a:ext cx="8221742" cy="2123658"/>
              </a:xfrm>
              <a:prstGeom prst="rect">
                <a:avLst/>
              </a:prstGeom>
              <a:solidFill>
                <a:schemeClr val="bg2"/>
              </a:solidFill>
              <a:ln w="19050" cmpd="sng">
                <a:solidFill>
                  <a:srgbClr val="9F0A1A"/>
                </a:solidFill>
              </a:ln>
            </p:spPr>
            <p:txBody>
              <a:bodyPr wrap="square" rtlCol="0">
                <a:spAutoFit/>
              </a:bodyPr>
              <a:lstStyle/>
              <a:p>
                <a:pPr marL="514350" indent="-514350" defTabSz="4419600">
                  <a:buClr>
                    <a:srgbClr val="646266"/>
                  </a:buClr>
                  <a:buFontTx/>
                  <a:buAutoNum type="arabicPeriod"/>
                  <a:defRPr/>
                </a:pPr>
                <a:r>
                  <a:rPr lang="en-US" sz="2400" dirty="0">
                    <a:solidFill>
                      <a:prstClr val="black"/>
                    </a:solidFill>
                    <a:latin typeface="Gill Sans"/>
                    <a:cs typeface="Gill Sans"/>
                  </a:rPr>
                  <a:t>When recidivism prevalence differs across groups:</a:t>
                </a:r>
                <a:br>
                  <a:rPr lang="en-US" sz="2400" dirty="0">
                    <a:solidFill>
                      <a:prstClr val="black"/>
                    </a:solidFill>
                    <a:latin typeface="Gill Sans"/>
                    <a:cs typeface="Gill Sans"/>
                  </a:rPr>
                </a:br>
                <a:r>
                  <a:rPr lang="en-US" sz="2400" dirty="0" smtClean="0">
                    <a:solidFill>
                      <a:prstClr val="black"/>
                    </a:solidFill>
                    <a:latin typeface="Gill Sans"/>
                    <a:cs typeface="Gill Sans"/>
                  </a:rPr>
                  <a:t>            </a:t>
                </a:r>
                <a:r>
                  <a:rPr lang="en-US" sz="2400" i="1" dirty="0" smtClean="0">
                    <a:solidFill>
                      <a:srgbClr val="008000"/>
                    </a:solidFill>
                    <a:latin typeface="Gill Sans"/>
                    <a:cs typeface="Gill Sans"/>
                  </a:rPr>
                  <a:t>predictive parity          </a:t>
                </a:r>
                <a:r>
                  <a:rPr lang="en-US" sz="2400" i="1" dirty="0" smtClean="0">
                    <a:solidFill>
                      <a:srgbClr val="9F0A1A"/>
                    </a:solidFill>
                    <a:latin typeface="Gill Sans"/>
                    <a:cs typeface="Gill Sans"/>
                  </a:rPr>
                  <a:t>error </a:t>
                </a:r>
                <a:r>
                  <a:rPr lang="en-US" sz="2400" i="1" dirty="0">
                    <a:solidFill>
                      <a:srgbClr val="9F0A1A"/>
                    </a:solidFill>
                    <a:latin typeface="Gill Sans"/>
                    <a:cs typeface="Gill Sans"/>
                  </a:rPr>
                  <a:t>rate imbalance </a:t>
                </a:r>
                <a:r>
                  <a:rPr lang="en-US" sz="500" dirty="0">
                    <a:solidFill>
                      <a:prstClr val="black"/>
                    </a:solidFill>
                    <a:latin typeface="Gill Sans"/>
                    <a:cs typeface="Gill Sans"/>
                  </a:rPr>
                  <a:t/>
                </a:r>
                <a:br>
                  <a:rPr lang="en-US" sz="500" dirty="0">
                    <a:solidFill>
                      <a:prstClr val="black"/>
                    </a:solidFill>
                    <a:latin typeface="Gill Sans"/>
                    <a:cs typeface="Gill Sans"/>
                  </a:rPr>
                </a:br>
                <a:endParaRPr lang="en-US" sz="1200" dirty="0">
                  <a:solidFill>
                    <a:prstClr val="black"/>
                  </a:solidFill>
                  <a:latin typeface="Gill Sans"/>
                  <a:cs typeface="Gill Sans"/>
                </a:endParaRPr>
              </a:p>
              <a:p>
                <a:pPr marL="514350" indent="-514350" defTabSz="4419600">
                  <a:buClr>
                    <a:srgbClr val="646266"/>
                  </a:buClr>
                  <a:buFontTx/>
                  <a:buAutoNum type="arabicPeriod"/>
                  <a:defRPr/>
                </a:pPr>
                <a:r>
                  <a:rPr lang="en-US" sz="2400" i="1" dirty="0">
                    <a:solidFill>
                      <a:srgbClr val="9F0A1A"/>
                    </a:solidFill>
                    <a:latin typeface="Gill Sans"/>
                    <a:cs typeface="Gill Sans"/>
                  </a:rPr>
                  <a:t>Error rate imbalance </a:t>
                </a:r>
                <a:r>
                  <a:rPr lang="en-US" sz="2400" dirty="0">
                    <a:solidFill>
                      <a:prstClr val="black"/>
                    </a:solidFill>
                    <a:latin typeface="Gill Sans"/>
                    <a:cs typeface="Gill Sans"/>
                  </a:rPr>
                  <a:t>leads to </a:t>
                </a:r>
                <a:r>
                  <a:rPr lang="en-US" sz="2400" dirty="0">
                    <a:solidFill>
                      <a:srgbClr val="BC0C25"/>
                    </a:solidFill>
                    <a:latin typeface="Gill Sans"/>
                    <a:cs typeface="Gill Sans"/>
                  </a:rPr>
                  <a:t>disparate impact</a:t>
                </a:r>
                <a:r>
                  <a:rPr lang="en-US" sz="2400" b="1" dirty="0">
                    <a:solidFill>
                      <a:prstClr val="black"/>
                    </a:solidFill>
                    <a:latin typeface="Gill Sans"/>
                    <a:cs typeface="Gill Sans"/>
                  </a:rPr>
                  <a:t> </a:t>
                </a:r>
                <a:r>
                  <a:rPr lang="en-US" sz="2400" dirty="0">
                    <a:solidFill>
                      <a:prstClr val="black"/>
                    </a:solidFill>
                    <a:latin typeface="Gill Sans"/>
                    <a:cs typeface="Gill Sans"/>
                  </a:rPr>
                  <a:t>under policies that assign stricter penalties to individuals assessed as higher-risk.  </a:t>
                </a:r>
                <a:endParaRPr lang="en-US" sz="2400" b="1" dirty="0">
                  <a:solidFill>
                    <a:prstClr val="white"/>
                  </a:solidFill>
                  <a:latin typeface="Gill Sans"/>
                  <a:cs typeface="Gill Sans"/>
                </a:endParaRPr>
              </a:p>
            </p:txBody>
          </p:sp>
          <p:sp>
            <p:nvSpPr>
              <p:cNvPr id="11" name="Right Arrow 10"/>
              <p:cNvSpPr/>
              <p:nvPr/>
            </p:nvSpPr>
            <p:spPr>
              <a:xfrm>
                <a:off x="4340845" y="4717790"/>
                <a:ext cx="603925" cy="336907"/>
              </a:xfrm>
              <a:prstGeom prst="rightArrow">
                <a:avLst/>
              </a:prstGeom>
              <a:solidFill>
                <a:schemeClr val="tx2"/>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13" name="TextBox 12"/>
            <p:cNvSpPr txBox="1"/>
            <p:nvPr/>
          </p:nvSpPr>
          <p:spPr bwMode="auto">
            <a:xfrm>
              <a:off x="312888" y="3996983"/>
              <a:ext cx="2866248" cy="492443"/>
            </a:xfrm>
            <a:prstGeom prst="rect">
              <a:avLst/>
            </a:prstGeom>
            <a:solidFill>
              <a:schemeClr val="bg1">
                <a:lumMod val="85000"/>
              </a:schemeClr>
            </a:solidFill>
            <a:ln w="38100" cmpd="sng">
              <a:solidFill>
                <a:srgbClr val="9F0A1A"/>
              </a:solidFill>
            </a:ln>
          </p:spPr>
          <p:txBody>
            <a:bodyPr wrap="square">
              <a:spAutoFit/>
            </a:bodyPr>
            <a:lstStyle/>
            <a:p>
              <a:pPr algn="ctr">
                <a:defRPr/>
              </a:pPr>
              <a:r>
                <a:rPr lang="en-US" sz="2600" b="1" dirty="0" smtClean="0">
                  <a:solidFill>
                    <a:prstClr val="black">
                      <a:lumMod val="65000"/>
                      <a:lumOff val="35000"/>
                    </a:prstClr>
                  </a:solidFill>
                  <a:latin typeface="Gill Sans"/>
                  <a:cs typeface="Gill Sans"/>
                </a:rPr>
                <a:t>It turns out:</a:t>
              </a:r>
              <a:endParaRPr lang="en-US" sz="2600" b="1" dirty="0">
                <a:solidFill>
                  <a:prstClr val="black">
                    <a:lumMod val="65000"/>
                    <a:lumOff val="35000"/>
                  </a:prstClr>
                </a:solidFill>
                <a:latin typeface="Gill Sans"/>
                <a:cs typeface="Gill Sans"/>
              </a:endParaRPr>
            </a:p>
          </p:txBody>
        </p:sp>
      </p:grpSp>
    </p:spTree>
    <p:extLst>
      <p:ext uri="{BB962C8B-B14F-4D97-AF65-F5344CB8AC3E}">
        <p14:creationId xmlns:p14="http://schemas.microsoft.com/office/powerpoint/2010/main" val="1991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Fairness metrics</a:t>
            </a:r>
            <a:endParaRPr lang="en-US" dirty="0"/>
          </a:p>
        </p:txBody>
      </p:sp>
      <p:sp>
        <p:nvSpPr>
          <p:cNvPr id="4" name="Content Placeholder 6"/>
          <p:cNvSpPr txBox="1">
            <a:spLocks/>
          </p:cNvSpPr>
          <p:nvPr/>
        </p:nvSpPr>
        <p:spPr>
          <a:xfrm>
            <a:off x="457200" y="1163648"/>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Score </a:t>
            </a:r>
            <a:r>
              <a:rPr lang="en-US" i="1" dirty="0" smtClean="0">
                <a:solidFill>
                  <a:srgbClr val="9F0A1A"/>
                </a:solidFill>
              </a:rPr>
              <a:t>S</a:t>
            </a:r>
            <a:r>
              <a:rPr lang="en-US" dirty="0" smtClean="0"/>
              <a:t>. </a:t>
            </a:r>
            <a:r>
              <a:rPr lang="en-US" dirty="0"/>
              <a:t> </a:t>
            </a:r>
            <a:r>
              <a:rPr lang="en-US" dirty="0" smtClean="0"/>
              <a:t>  If </a:t>
            </a:r>
            <a:r>
              <a:rPr lang="en-US" i="1" dirty="0" smtClean="0"/>
              <a:t>S</a:t>
            </a:r>
            <a:r>
              <a:rPr lang="en-US" dirty="0" smtClean="0"/>
              <a:t> &gt; </a:t>
            </a:r>
            <a:r>
              <a:rPr lang="en-US" i="1" dirty="0" err="1" smtClean="0"/>
              <a:t>s</a:t>
            </a:r>
            <a:r>
              <a:rPr lang="en-US" baseline="-25000" dirty="0" err="1" smtClean="0"/>
              <a:t>HR</a:t>
            </a:r>
            <a:r>
              <a:rPr lang="en-US" dirty="0"/>
              <a:t> </a:t>
            </a:r>
            <a:r>
              <a:rPr lang="en-US" dirty="0" smtClean="0"/>
              <a:t>, say the person is “High Risk”</a:t>
            </a:r>
            <a:endParaRPr lang="en-US" dirty="0" smtClean="0">
              <a:solidFill>
                <a:srgbClr val="9F0A1A"/>
              </a:solidFill>
            </a:endParaRPr>
          </a:p>
          <a:p>
            <a:endParaRPr lang="en-US" sz="1400" dirty="0" smtClean="0"/>
          </a:p>
          <a:p>
            <a:endParaRPr lang="en-US" sz="1400" dirty="0" smtClean="0"/>
          </a:p>
          <a:p>
            <a:r>
              <a:rPr lang="en-US" dirty="0" smtClean="0"/>
              <a:t>Outcome </a:t>
            </a:r>
          </a:p>
          <a:p>
            <a:endParaRPr lang="en-US" dirty="0" smtClean="0"/>
          </a:p>
          <a:p>
            <a:r>
              <a:rPr lang="en-US" dirty="0" smtClean="0"/>
              <a:t>Group membership, e.g.,  Race </a:t>
            </a: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344" y="1954165"/>
            <a:ext cx="3696110" cy="86861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488" y="3090258"/>
            <a:ext cx="1302289" cy="295427"/>
          </a:xfrm>
          <a:prstGeom prst="rect">
            <a:avLst/>
          </a:prstGeom>
        </p:spPr>
      </p:pic>
      <p:sp>
        <p:nvSpPr>
          <p:cNvPr id="9" name="Rectangle 8"/>
          <p:cNvSpPr/>
          <p:nvPr/>
        </p:nvSpPr>
        <p:spPr>
          <a:xfrm>
            <a:off x="558799" y="3968276"/>
            <a:ext cx="8229600" cy="1016309"/>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What does it mean for </a:t>
            </a:r>
            <a:r>
              <a:rPr lang="en-US" sz="2400" i="1" dirty="0" smtClean="0">
                <a:solidFill>
                  <a:srgbClr val="9F0A1A"/>
                </a:solidFill>
              </a:rPr>
              <a:t>S</a:t>
            </a:r>
            <a:r>
              <a:rPr lang="en-US" sz="2400" i="1" dirty="0" smtClean="0">
                <a:solidFill>
                  <a:schemeClr val="tx1"/>
                </a:solidFill>
              </a:rPr>
              <a:t> </a:t>
            </a:r>
            <a:r>
              <a:rPr lang="en-US" sz="2400" dirty="0" smtClean="0">
                <a:solidFill>
                  <a:schemeClr val="tx1"/>
                </a:solidFill>
              </a:rPr>
              <a:t>to be fair with respect to R?</a:t>
            </a:r>
            <a:endParaRPr lang="en-US" sz="2400" dirty="0">
              <a:solidFill>
                <a:schemeClr val="tx1"/>
              </a:solidFill>
            </a:endParaRPr>
          </a:p>
        </p:txBody>
      </p:sp>
      <p:sp>
        <p:nvSpPr>
          <p:cNvPr id="10" name="TextBox 9"/>
          <p:cNvSpPr txBox="1"/>
          <p:nvPr/>
        </p:nvSpPr>
        <p:spPr>
          <a:xfrm>
            <a:off x="300251" y="3594932"/>
            <a:ext cx="1976780" cy="492125"/>
          </a:xfrm>
          <a:prstGeom prst="rect">
            <a:avLst/>
          </a:prstGeom>
          <a:solidFill>
            <a:schemeClr val="bg1">
              <a:lumMod val="85000"/>
            </a:schemeClr>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600" b="1" dirty="0" smtClean="0">
                <a:solidFill>
                  <a:schemeClr val="tx1">
                    <a:lumMod val="65000"/>
                    <a:lumOff val="35000"/>
                  </a:schemeClr>
                </a:solidFill>
                <a:latin typeface="Gill Sans"/>
                <a:cs typeface="Gill Sans"/>
              </a:rPr>
              <a:t>Question</a:t>
            </a:r>
            <a:endParaRPr lang="en-US" sz="2600" b="1" dirty="0">
              <a:solidFill>
                <a:schemeClr val="tx1">
                  <a:lumMod val="65000"/>
                  <a:lumOff val="35000"/>
                </a:schemeClr>
              </a:solidFill>
              <a:latin typeface="Gill Sans"/>
              <a:cs typeface="Gill Sans"/>
            </a:endParaRPr>
          </a:p>
        </p:txBody>
      </p:sp>
      <p:sp>
        <p:nvSpPr>
          <p:cNvPr id="11" name="Rectangle 10"/>
          <p:cNvSpPr/>
          <p:nvPr/>
        </p:nvSpPr>
        <p:spPr>
          <a:xfrm>
            <a:off x="558799" y="5554800"/>
            <a:ext cx="8229600" cy="1016309"/>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Compare various accuracy and error metrics across groups.</a:t>
            </a:r>
            <a:endParaRPr lang="en-US" sz="2400" dirty="0">
              <a:solidFill>
                <a:schemeClr val="tx1"/>
              </a:solidFill>
            </a:endParaRPr>
          </a:p>
        </p:txBody>
      </p:sp>
      <p:sp>
        <p:nvSpPr>
          <p:cNvPr id="12" name="TextBox 11"/>
          <p:cNvSpPr txBox="1"/>
          <p:nvPr/>
        </p:nvSpPr>
        <p:spPr>
          <a:xfrm>
            <a:off x="300250" y="5181456"/>
            <a:ext cx="3281528" cy="492443"/>
          </a:xfrm>
          <a:prstGeom prst="rect">
            <a:avLst/>
          </a:prstGeom>
          <a:solidFill>
            <a:schemeClr val="bg1">
              <a:lumMod val="85000"/>
            </a:schemeClr>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600" b="1" smtClean="0">
                <a:solidFill>
                  <a:schemeClr val="tx1">
                    <a:lumMod val="65000"/>
                    <a:lumOff val="35000"/>
                  </a:schemeClr>
                </a:solidFill>
                <a:latin typeface="Gill Sans"/>
                <a:cs typeface="Gill Sans"/>
              </a:rPr>
              <a:t>Typical approach</a:t>
            </a:r>
            <a:endParaRPr lang="en-US" sz="2600" b="1" dirty="0">
              <a:solidFill>
                <a:schemeClr val="tx1">
                  <a:lumMod val="65000"/>
                  <a:lumOff val="35000"/>
                </a:schemeClr>
              </a:solidFill>
              <a:latin typeface="Gill Sans"/>
              <a:cs typeface="Gill Sans"/>
            </a:endParaRPr>
          </a:p>
        </p:txBody>
      </p:sp>
    </p:spTree>
    <p:extLst>
      <p:ext uri="{BB962C8B-B14F-4D97-AF65-F5344CB8AC3E}">
        <p14:creationId xmlns:p14="http://schemas.microsoft.com/office/powerpoint/2010/main" val="136815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 Confusion tables</a:t>
            </a:r>
            <a:endParaRPr lang="en-US" dirty="0"/>
          </a:p>
        </p:txBody>
      </p:sp>
      <p:grpSp>
        <p:nvGrpSpPr>
          <p:cNvPr id="3" name="Group 2"/>
          <p:cNvGrpSpPr/>
          <p:nvPr/>
        </p:nvGrpSpPr>
        <p:grpSpPr>
          <a:xfrm>
            <a:off x="457200" y="1016228"/>
            <a:ext cx="8229600" cy="4525963"/>
            <a:chOff x="457200" y="1152308"/>
            <a:chExt cx="8229600" cy="4525963"/>
          </a:xfrm>
        </p:grpSpPr>
        <p:sp>
          <p:nvSpPr>
            <p:cNvPr id="4" name="Content Placeholder 6"/>
            <p:cNvSpPr txBox="1">
              <a:spLocks/>
            </p:cNvSpPr>
            <p:nvPr/>
          </p:nvSpPr>
          <p:spPr>
            <a:xfrm>
              <a:off x="457200" y="1152308"/>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Score </a:t>
              </a:r>
              <a:r>
                <a:rPr lang="en-US" i="1" dirty="0" smtClean="0">
                  <a:solidFill>
                    <a:srgbClr val="9F0A1A"/>
                  </a:solidFill>
                </a:rPr>
                <a:t>S</a:t>
              </a:r>
              <a:r>
                <a:rPr lang="en-US" dirty="0" smtClean="0"/>
                <a:t>. </a:t>
              </a:r>
              <a:r>
                <a:rPr lang="en-US" dirty="0"/>
                <a:t> </a:t>
              </a:r>
              <a:r>
                <a:rPr lang="en-US" dirty="0" smtClean="0"/>
                <a:t>  If </a:t>
              </a:r>
              <a:r>
                <a:rPr lang="en-US" i="1" dirty="0" smtClean="0"/>
                <a:t>S</a:t>
              </a:r>
              <a:r>
                <a:rPr lang="en-US" dirty="0" smtClean="0"/>
                <a:t> &gt; </a:t>
              </a:r>
              <a:r>
                <a:rPr lang="en-US" i="1" dirty="0" err="1" smtClean="0"/>
                <a:t>s</a:t>
              </a:r>
              <a:r>
                <a:rPr lang="en-US" baseline="-25000" dirty="0" err="1" smtClean="0"/>
                <a:t>HR</a:t>
              </a:r>
              <a:r>
                <a:rPr lang="en-US" dirty="0"/>
                <a:t> </a:t>
              </a:r>
              <a:r>
                <a:rPr lang="en-US" dirty="0" smtClean="0"/>
                <a:t>, say the person is “High Risk”</a:t>
              </a:r>
              <a:endParaRPr lang="en-US" dirty="0" smtClean="0">
                <a:solidFill>
                  <a:srgbClr val="9F0A1A"/>
                </a:solidFill>
              </a:endParaRPr>
            </a:p>
            <a:p>
              <a:endParaRPr lang="en-US" sz="1400" dirty="0" smtClean="0"/>
            </a:p>
            <a:p>
              <a:endParaRPr lang="en-US" sz="1400" dirty="0" smtClean="0"/>
            </a:p>
            <a:p>
              <a:r>
                <a:rPr lang="en-US" dirty="0" smtClean="0"/>
                <a:t>Outcome </a:t>
              </a:r>
            </a:p>
            <a:p>
              <a:endParaRPr lang="en-US" dirty="0" smtClean="0"/>
            </a:p>
            <a:p>
              <a:r>
                <a:rPr lang="en-US" dirty="0" smtClean="0"/>
                <a:t>Group membership, e.g.,  Race </a:t>
              </a:r>
            </a:p>
            <a:p>
              <a:endParaRPr lang="en-US" dirty="0"/>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344" y="1954165"/>
              <a:ext cx="3696110" cy="86861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488" y="3090258"/>
              <a:ext cx="1302289" cy="295427"/>
            </a:xfrm>
            <a:prstGeom prst="rect">
              <a:avLst/>
            </a:prstGeom>
          </p:spPr>
        </p:pic>
      </p:grpSp>
      <p:pic>
        <p:nvPicPr>
          <p:cNvPr id="8" name="Picture 7" descr="error_tbl.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6672" y="3510425"/>
            <a:ext cx="7701841" cy="33728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457200" y="3334026"/>
            <a:ext cx="8546472" cy="16216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6731" y="4955678"/>
            <a:ext cx="8546472" cy="19023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59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39880" y="2753889"/>
            <a:ext cx="1257385" cy="1823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bwMode="auto">
          <a:xfrm>
            <a:off x="6786098" y="2169153"/>
            <a:ext cx="2162669" cy="2523768"/>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000" dirty="0">
                <a:latin typeface="Gill Sans"/>
                <a:cs typeface="Gill Sans"/>
              </a:rPr>
              <a:t>COMPAS looks </a:t>
            </a:r>
            <a:r>
              <a:rPr lang="en-US" sz="2000" dirty="0" smtClean="0">
                <a:latin typeface="Gill Sans"/>
                <a:cs typeface="Gill Sans"/>
              </a:rPr>
              <a:t>to </a:t>
            </a:r>
            <a:r>
              <a:rPr lang="en-US" sz="2000" i="1" dirty="0" smtClean="0">
                <a:solidFill>
                  <a:schemeClr val="accent1"/>
                </a:solidFill>
                <a:latin typeface="Gill Sans"/>
                <a:cs typeface="Gill Sans"/>
              </a:rPr>
              <a:t>satisfy predictive parity </a:t>
            </a:r>
            <a:r>
              <a:rPr lang="en-US" sz="2000" dirty="0" smtClean="0">
                <a:solidFill>
                  <a:schemeClr val="tx1"/>
                </a:solidFill>
                <a:latin typeface="Gill Sans"/>
                <a:cs typeface="Gill Sans"/>
              </a:rPr>
              <a:t>with </a:t>
            </a:r>
            <a:r>
              <a:rPr lang="en-US" sz="2000" dirty="0">
                <a:solidFill>
                  <a:schemeClr val="tx1"/>
                </a:solidFill>
                <a:latin typeface="Gill Sans"/>
                <a:cs typeface="Gill Sans"/>
              </a:rPr>
              <a:t>respect to the defendant’s </a:t>
            </a:r>
            <a:r>
              <a:rPr lang="en-US" sz="2000" dirty="0" smtClean="0">
                <a:solidFill>
                  <a:schemeClr val="tx1"/>
                </a:solidFill>
                <a:latin typeface="Gill Sans"/>
                <a:cs typeface="Gill Sans"/>
              </a:rPr>
              <a:t>race at least for cutoffs 4-9</a:t>
            </a:r>
            <a:r>
              <a:rPr lang="en-US" sz="2400" dirty="0" smtClean="0">
                <a:solidFill>
                  <a:schemeClr val="tx1"/>
                </a:solidFill>
                <a:latin typeface="Gill Sans"/>
                <a:cs typeface="Gill Sans"/>
              </a:rPr>
              <a:t>.</a:t>
            </a:r>
            <a:endParaRPr lang="en-US" sz="2800" dirty="0">
              <a:latin typeface="Gill Sans"/>
              <a:cs typeface="Gill Sans"/>
            </a:endParaRPr>
          </a:p>
          <a:p>
            <a:pPr>
              <a:defRPr/>
            </a:pPr>
            <a:endParaRPr lang="en-US" sz="1400" dirty="0">
              <a:latin typeface="Gill Sans"/>
              <a:cs typeface="Gill Sans"/>
            </a:endParaRPr>
          </a:p>
        </p:txBody>
      </p:sp>
      <p:pic>
        <p:nvPicPr>
          <p:cNvPr id="4" name="Picture 3" descr="legend_horiz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9880" y="1753094"/>
            <a:ext cx="2087096" cy="397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1294" y="1367319"/>
            <a:ext cx="5803885" cy="51590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stretch>
            <a:fillRect/>
          </a:stretch>
        </p:blipFill>
        <p:spPr>
          <a:xfrm>
            <a:off x="837966" y="771274"/>
            <a:ext cx="7468068" cy="494210"/>
          </a:xfrm>
          <a:prstGeom prst="rect">
            <a:avLst/>
          </a:prstGeom>
        </p:spPr>
      </p:pic>
      <p:sp>
        <p:nvSpPr>
          <p:cNvPr id="7" name="Title 1"/>
          <p:cNvSpPr txBox="1">
            <a:spLocks/>
          </p:cNvSpPr>
          <p:nvPr/>
        </p:nvSpPr>
        <p:spPr>
          <a:xfrm>
            <a:off x="457200" y="20648"/>
            <a:ext cx="8229600" cy="1143000"/>
          </a:xfrm>
          <a:prstGeom prst="rect">
            <a:avLst/>
          </a:prstGeom>
        </p:spPr>
        <p:txBody>
          <a:bodyPr/>
          <a:lstStyle>
            <a:lvl1pPr algn="l" defTabSz="457200" rtl="0" eaLnBrk="1" latinLnBrk="0" hangingPunct="1">
              <a:spcBef>
                <a:spcPct val="0"/>
              </a:spcBef>
              <a:buNone/>
              <a:defRPr sz="4400" b="1" kern="1200">
                <a:solidFill>
                  <a:srgbClr val="BB0B1E"/>
                </a:solidFill>
                <a:latin typeface="+mj-lt"/>
                <a:ea typeface="+mj-ea"/>
                <a:cs typeface="+mj-cs"/>
              </a:defRPr>
            </a:lvl1pPr>
          </a:lstStyle>
          <a:p>
            <a:r>
              <a:rPr lang="en-US" dirty="0" smtClean="0"/>
              <a:t>Predictive parity </a:t>
            </a:r>
            <a:r>
              <a:rPr lang="en-US" sz="1600" dirty="0" smtClean="0">
                <a:solidFill>
                  <a:schemeClr val="tx1">
                    <a:lumMod val="50000"/>
                    <a:lumOff val="50000"/>
                  </a:schemeClr>
                </a:solidFill>
              </a:rPr>
              <a:t>(</a:t>
            </a:r>
            <a:r>
              <a:rPr lang="en-US" sz="1600" dirty="0" err="1" smtClean="0">
                <a:solidFill>
                  <a:schemeClr val="tx1">
                    <a:lumMod val="50000"/>
                    <a:lumOff val="50000"/>
                  </a:schemeClr>
                </a:solidFill>
              </a:rPr>
              <a:t>Northpointe’s</a:t>
            </a:r>
            <a:r>
              <a:rPr lang="en-US" sz="1600" dirty="0" smtClean="0">
                <a:solidFill>
                  <a:schemeClr val="tx1">
                    <a:lumMod val="50000"/>
                    <a:lumOff val="50000"/>
                  </a:schemeClr>
                </a:solidFill>
              </a:rPr>
              <a:t> criterion)</a:t>
            </a:r>
            <a:endParaRPr lang="en-US" sz="1600" dirty="0">
              <a:solidFill>
                <a:schemeClr val="tx1">
                  <a:lumMod val="50000"/>
                  <a:lumOff val="50000"/>
                </a:schemeClr>
              </a:solidFill>
            </a:endParaRPr>
          </a:p>
        </p:txBody>
      </p:sp>
      <p:sp>
        <p:nvSpPr>
          <p:cNvPr id="9" name="Rectangle 8"/>
          <p:cNvSpPr/>
          <p:nvPr/>
        </p:nvSpPr>
        <p:spPr>
          <a:xfrm>
            <a:off x="1616528" y="1753095"/>
            <a:ext cx="5031297" cy="417093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If COMPAS satisfies </a:t>
            </a:r>
            <a:r>
              <a:rPr lang="en-US" i="1" dirty="0" smtClean="0">
                <a:solidFill>
                  <a:srgbClr val="9F0A1A"/>
                </a:solidFill>
              </a:rPr>
              <a:t>predictive parity</a:t>
            </a:r>
            <a:r>
              <a:rPr lang="en-US" dirty="0" smtClean="0">
                <a:solidFill>
                  <a:schemeClr val="tx1"/>
                </a:solidFill>
              </a:rPr>
              <a:t>, we would expect to see:</a:t>
            </a:r>
            <a:br>
              <a:rPr lang="en-US" dirty="0" smtClean="0">
                <a:solidFill>
                  <a:schemeClr val="tx1"/>
                </a:solidFill>
              </a:rPr>
            </a:br>
            <a:endParaRPr lang="en-US" dirty="0" smtClean="0">
              <a:solidFill>
                <a:schemeClr val="tx1"/>
              </a:solidFill>
            </a:endParaRPr>
          </a:p>
          <a:p>
            <a:pPr marL="285750" indent="-285750">
              <a:buFont typeface="Arial"/>
              <a:buChar char="•"/>
            </a:pPr>
            <a:r>
              <a:rPr lang="en-US" dirty="0" smtClean="0">
                <a:solidFill>
                  <a:schemeClr val="tx1"/>
                </a:solidFill>
              </a:rPr>
              <a:t>For each </a:t>
            </a:r>
            <a:r>
              <a:rPr lang="en-US" u="sng" dirty="0" smtClean="0">
                <a:solidFill>
                  <a:schemeClr val="tx1"/>
                </a:solidFill>
              </a:rPr>
              <a:t>score cutoff</a:t>
            </a:r>
            <a:r>
              <a:rPr lang="en-US" i="1" dirty="0" smtClean="0">
                <a:solidFill>
                  <a:schemeClr val="tx1"/>
                </a:solidFill>
              </a:rPr>
              <a:t> </a:t>
            </a:r>
            <a:r>
              <a:rPr lang="en-US" i="1" dirty="0" err="1" smtClean="0">
                <a:solidFill>
                  <a:schemeClr val="tx1"/>
                </a:solidFill>
              </a:rPr>
              <a:t>s</a:t>
            </a:r>
            <a:r>
              <a:rPr lang="en-US" i="1" baseline="-25000" dirty="0" err="1" smtClean="0">
                <a:solidFill>
                  <a:schemeClr val="tx1"/>
                </a:solidFill>
              </a:rPr>
              <a:t>HR</a:t>
            </a:r>
            <a:r>
              <a:rPr lang="en-US" dirty="0" smtClean="0">
                <a:solidFill>
                  <a:schemeClr val="tx1"/>
                </a:solidFill>
              </a:rPr>
              <a:t>, observed recidivism rates are approximately the same among </a:t>
            </a:r>
            <a:r>
              <a:rPr lang="en-US" dirty="0" smtClean="0">
                <a:solidFill>
                  <a:schemeClr val="tx1">
                    <a:lumMod val="65000"/>
                    <a:lumOff val="35000"/>
                  </a:schemeClr>
                </a:solidFill>
              </a:rPr>
              <a:t>Black</a:t>
            </a:r>
            <a:r>
              <a:rPr lang="en-US" dirty="0" smtClean="0">
                <a:solidFill>
                  <a:schemeClr val="tx1"/>
                </a:solidFill>
              </a:rPr>
              <a:t> and </a:t>
            </a:r>
            <a:r>
              <a:rPr lang="en-US" dirty="0" smtClean="0">
                <a:solidFill>
                  <a:srgbClr val="C07905"/>
                </a:solidFill>
              </a:rPr>
              <a:t>White</a:t>
            </a:r>
            <a:r>
              <a:rPr lang="en-US" dirty="0" smtClean="0">
                <a:solidFill>
                  <a:schemeClr val="tx1"/>
                </a:solidFill>
              </a:rPr>
              <a:t> defendants </a:t>
            </a:r>
            <a:r>
              <a:rPr lang="en-US" u="sng" dirty="0" smtClean="0">
                <a:solidFill>
                  <a:schemeClr val="tx1"/>
                </a:solidFill>
              </a:rPr>
              <a:t>whose score exceeds the threshold</a:t>
            </a:r>
            <a:r>
              <a:rPr lang="en-US" dirty="0" smtClean="0">
                <a:solidFill>
                  <a:schemeClr val="tx1"/>
                </a:solidFill>
              </a:rPr>
              <a:t>.</a:t>
            </a:r>
          </a:p>
          <a:p>
            <a:pPr marL="285750" indent="-285750">
              <a:buFont typeface="Arial"/>
              <a:buChar char="•"/>
            </a:pPr>
            <a:endParaRPr lang="en-US" dirty="0">
              <a:solidFill>
                <a:schemeClr val="tx1"/>
              </a:solidFill>
            </a:endParaRPr>
          </a:p>
          <a:p>
            <a:pPr marL="285750" indent="-285750">
              <a:buFont typeface="Arial"/>
              <a:buChar char="•"/>
            </a:pPr>
            <a:r>
              <a:rPr lang="en-US" dirty="0" smtClean="0">
                <a:solidFill>
                  <a:schemeClr val="tx1"/>
                </a:solidFill>
              </a:rPr>
              <a:t>i.e., the PPV at score cutoff </a:t>
            </a:r>
            <a:r>
              <a:rPr lang="en-US" i="1" dirty="0" err="1" smtClean="0">
                <a:solidFill>
                  <a:schemeClr val="tx1"/>
                </a:solidFill>
              </a:rPr>
              <a:t>s</a:t>
            </a:r>
            <a:r>
              <a:rPr lang="en-US" i="1" baseline="-25000" dirty="0" err="1" smtClean="0">
                <a:solidFill>
                  <a:schemeClr val="tx1"/>
                </a:solidFill>
              </a:rPr>
              <a:t>HR</a:t>
            </a:r>
            <a:r>
              <a:rPr lang="en-US" dirty="0">
                <a:solidFill>
                  <a:schemeClr val="tx1"/>
                </a:solidFill>
              </a:rPr>
              <a:t> </a:t>
            </a:r>
            <a:r>
              <a:rPr lang="en-US" dirty="0" smtClean="0">
                <a:solidFill>
                  <a:schemeClr val="tx1"/>
                </a:solidFill>
              </a:rPr>
              <a:t>is the same </a:t>
            </a:r>
            <a:r>
              <a:rPr lang="en-US" dirty="0">
                <a:solidFill>
                  <a:schemeClr val="tx1"/>
                </a:solidFill>
              </a:rPr>
              <a:t>among </a:t>
            </a:r>
            <a:r>
              <a:rPr lang="en-US" dirty="0">
                <a:solidFill>
                  <a:schemeClr val="tx1">
                    <a:lumMod val="65000"/>
                    <a:lumOff val="35000"/>
                  </a:schemeClr>
                </a:solidFill>
              </a:rPr>
              <a:t>Black</a:t>
            </a:r>
            <a:r>
              <a:rPr lang="en-US" dirty="0">
                <a:solidFill>
                  <a:schemeClr val="tx1"/>
                </a:solidFill>
              </a:rPr>
              <a:t> and </a:t>
            </a:r>
            <a:r>
              <a:rPr lang="en-US" dirty="0">
                <a:solidFill>
                  <a:srgbClr val="C07905"/>
                </a:solidFill>
              </a:rPr>
              <a:t>White</a:t>
            </a:r>
            <a:r>
              <a:rPr lang="en-US" dirty="0">
                <a:solidFill>
                  <a:schemeClr val="tx1"/>
                </a:solidFill>
              </a:rPr>
              <a:t> defendants</a:t>
            </a:r>
            <a:r>
              <a:rPr lang="en-US" dirty="0" smtClean="0">
                <a:solidFill>
                  <a:schemeClr val="tx1"/>
                </a:solidFill>
              </a:rPr>
              <a:t> </a:t>
            </a:r>
          </a:p>
          <a:p>
            <a:pPr marL="285750" indent="-285750" algn="ctr">
              <a:buFont typeface="Arial"/>
              <a:buChar char="•"/>
            </a:pPr>
            <a:endParaRPr lang="en-US" dirty="0" smtClean="0">
              <a:solidFill>
                <a:schemeClr val="tx1"/>
              </a:solidFill>
            </a:endParaRPr>
          </a:p>
          <a:p>
            <a:pPr marL="285750" indent="-285750">
              <a:buFont typeface="Arial"/>
              <a:buChar char="•"/>
            </a:pPr>
            <a:endParaRPr lang="en-US" dirty="0">
              <a:solidFill>
                <a:schemeClr val="tx1"/>
              </a:solidFill>
            </a:endParaRPr>
          </a:p>
        </p:txBody>
      </p:sp>
      <p:grpSp>
        <p:nvGrpSpPr>
          <p:cNvPr id="10" name="Group 9"/>
          <p:cNvGrpSpPr/>
          <p:nvPr/>
        </p:nvGrpSpPr>
        <p:grpSpPr>
          <a:xfrm>
            <a:off x="1187529" y="872222"/>
            <a:ext cx="4726383" cy="323165"/>
            <a:chOff x="1187529" y="868048"/>
            <a:chExt cx="4726378" cy="323165"/>
          </a:xfrm>
        </p:grpSpPr>
        <p:sp>
          <p:nvSpPr>
            <p:cNvPr id="11" name="TextBox 10"/>
            <p:cNvSpPr txBox="1"/>
            <p:nvPr/>
          </p:nvSpPr>
          <p:spPr>
            <a:xfrm>
              <a:off x="1187529" y="868048"/>
              <a:ext cx="914404" cy="323165"/>
            </a:xfrm>
            <a:prstGeom prst="rect">
              <a:avLst/>
            </a:prstGeom>
            <a:solidFill>
              <a:schemeClr val="bg1"/>
            </a:solidFill>
          </p:spPr>
          <p:txBody>
            <a:bodyPr wrap="square" rtlCol="0">
              <a:spAutoFit/>
            </a:bodyPr>
            <a:lstStyle/>
            <a:p>
              <a:pPr algn="ctr"/>
              <a:r>
                <a:rPr lang="en-US" sz="1500" b="1" dirty="0" smtClean="0">
                  <a:solidFill>
                    <a:srgbClr val="9F0A1A"/>
                  </a:solidFill>
                </a:rPr>
                <a:t>reoffend</a:t>
              </a:r>
              <a:endParaRPr lang="en-US" sz="1500" b="1" dirty="0">
                <a:solidFill>
                  <a:srgbClr val="9F0A1A"/>
                </a:solidFill>
              </a:endParaRPr>
            </a:p>
          </p:txBody>
        </p:sp>
        <p:sp>
          <p:nvSpPr>
            <p:cNvPr id="12" name="TextBox 11"/>
            <p:cNvSpPr txBox="1"/>
            <p:nvPr/>
          </p:nvSpPr>
          <p:spPr>
            <a:xfrm>
              <a:off x="5049194" y="868048"/>
              <a:ext cx="864713" cy="323165"/>
            </a:xfrm>
            <a:prstGeom prst="rect">
              <a:avLst/>
            </a:prstGeom>
            <a:solidFill>
              <a:schemeClr val="bg1"/>
            </a:solidFill>
          </p:spPr>
          <p:txBody>
            <a:bodyPr wrap="square" rtlCol="0">
              <a:spAutoFit/>
            </a:bodyPr>
            <a:lstStyle/>
            <a:p>
              <a:pPr algn="ctr"/>
              <a:r>
                <a:rPr lang="en-US" sz="1500" b="1" dirty="0" smtClean="0">
                  <a:solidFill>
                    <a:srgbClr val="9F0A1A"/>
                  </a:solidFill>
                </a:rPr>
                <a:t>reoffend</a:t>
              </a:r>
              <a:endParaRPr lang="en-US" sz="1500" b="1" dirty="0">
                <a:solidFill>
                  <a:srgbClr val="9F0A1A"/>
                </a:solidFill>
              </a:endParaRPr>
            </a:p>
          </p:txBody>
        </p:sp>
      </p:grpSp>
      <p:grpSp>
        <p:nvGrpSpPr>
          <p:cNvPr id="6" name="Group 5"/>
          <p:cNvGrpSpPr/>
          <p:nvPr/>
        </p:nvGrpSpPr>
        <p:grpSpPr>
          <a:xfrm>
            <a:off x="2148988" y="872222"/>
            <a:ext cx="5059780" cy="326253"/>
            <a:chOff x="2148988" y="872222"/>
            <a:chExt cx="5059780" cy="326253"/>
          </a:xfrm>
        </p:grpSpPr>
        <p:sp>
          <p:nvSpPr>
            <p:cNvPr id="13" name="TextBox 12"/>
            <p:cNvSpPr txBox="1"/>
            <p:nvPr/>
          </p:nvSpPr>
          <p:spPr>
            <a:xfrm>
              <a:off x="2148988" y="875310"/>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HR</a:t>
              </a:r>
              <a:endParaRPr lang="en-US" sz="1500" b="1" dirty="0">
                <a:solidFill>
                  <a:srgbClr val="9F0A1A"/>
                </a:solidFill>
              </a:endParaRPr>
            </a:p>
          </p:txBody>
        </p:sp>
        <p:sp>
          <p:nvSpPr>
            <p:cNvPr id="16" name="TextBox 15"/>
            <p:cNvSpPr txBox="1"/>
            <p:nvPr/>
          </p:nvSpPr>
          <p:spPr>
            <a:xfrm>
              <a:off x="5985162" y="872222"/>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HR</a:t>
              </a:r>
              <a:endParaRPr lang="en-US" sz="1500" b="1" dirty="0">
                <a:solidFill>
                  <a:srgbClr val="9F0A1A"/>
                </a:solidFill>
              </a:endParaRPr>
            </a:p>
          </p:txBody>
        </p:sp>
      </p:grpSp>
    </p:spTree>
    <p:extLst>
      <p:ext uri="{BB962C8B-B14F-4D97-AF65-F5344CB8AC3E}">
        <p14:creationId xmlns:p14="http://schemas.microsoft.com/office/powerpoint/2010/main" val="135484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39880" y="2753889"/>
            <a:ext cx="1257385" cy="1823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bwMode="auto">
          <a:xfrm>
            <a:off x="6786098" y="2169153"/>
            <a:ext cx="2162669" cy="2800767"/>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400" dirty="0">
                <a:latin typeface="Gill Sans"/>
                <a:cs typeface="Gill Sans"/>
              </a:rPr>
              <a:t>COMPAS looks </a:t>
            </a:r>
            <a:r>
              <a:rPr lang="en-US" sz="2400" dirty="0" smtClean="0">
                <a:latin typeface="Gill Sans"/>
                <a:cs typeface="Gill Sans"/>
              </a:rPr>
              <a:t>to have </a:t>
            </a:r>
            <a:r>
              <a:rPr lang="en-US" sz="2400" i="1" u="sng" dirty="0" smtClean="0">
                <a:solidFill>
                  <a:srgbClr val="BC0C25"/>
                </a:solidFill>
                <a:latin typeface="Gill Sans"/>
                <a:cs typeface="Gill Sans"/>
              </a:rPr>
              <a:t>higher</a:t>
            </a:r>
            <a:r>
              <a:rPr lang="en-US" sz="2400" i="1" dirty="0" smtClean="0">
                <a:solidFill>
                  <a:srgbClr val="BC0C25"/>
                </a:solidFill>
                <a:latin typeface="Gill Sans"/>
                <a:cs typeface="Gill Sans"/>
              </a:rPr>
              <a:t> false positive rates </a:t>
            </a:r>
            <a:r>
              <a:rPr lang="en-US" sz="2400" dirty="0" smtClean="0">
                <a:solidFill>
                  <a:schemeClr val="tx1"/>
                </a:solidFill>
                <a:latin typeface="Gill Sans"/>
                <a:cs typeface="Gill Sans"/>
              </a:rPr>
              <a:t>for Black defendants.</a:t>
            </a:r>
            <a:endParaRPr lang="en-US" sz="2400" dirty="0">
              <a:solidFill>
                <a:schemeClr val="tx1"/>
              </a:solidFill>
              <a:latin typeface="Gill Sans"/>
              <a:cs typeface="Gill Sans"/>
            </a:endParaRPr>
          </a:p>
          <a:p>
            <a:pPr>
              <a:defRPr/>
            </a:pPr>
            <a:r>
              <a:rPr lang="en-US" sz="1600" i="1" dirty="0" smtClean="0">
                <a:solidFill>
                  <a:schemeClr val="bg1">
                    <a:lumMod val="50000"/>
                  </a:schemeClr>
                </a:solidFill>
                <a:latin typeface="Gill Sans"/>
                <a:cs typeface="Gill Sans"/>
              </a:rPr>
              <a:t>This is </a:t>
            </a:r>
            <a:r>
              <a:rPr lang="en-US" sz="1600" i="1" u="sng" dirty="0" smtClean="0">
                <a:solidFill>
                  <a:schemeClr val="bg1">
                    <a:lumMod val="50000"/>
                  </a:schemeClr>
                </a:solidFill>
                <a:latin typeface="Gill Sans"/>
                <a:cs typeface="Gill Sans"/>
              </a:rPr>
              <a:t>bad</a:t>
            </a:r>
            <a:r>
              <a:rPr lang="en-US" sz="1600" i="1" dirty="0" smtClean="0">
                <a:solidFill>
                  <a:schemeClr val="bg1">
                    <a:lumMod val="50000"/>
                  </a:schemeClr>
                </a:solidFill>
                <a:latin typeface="Gill Sans"/>
                <a:cs typeface="Gill Sans"/>
              </a:rPr>
              <a:t> for Black defendants.</a:t>
            </a:r>
            <a:endParaRPr lang="en-US" sz="1600" i="1" dirty="0">
              <a:solidFill>
                <a:schemeClr val="bg1">
                  <a:lumMod val="50000"/>
                </a:schemeClr>
              </a:solidFill>
              <a:latin typeface="Gill Sans"/>
              <a:cs typeface="Gill Sans"/>
            </a:endParaRPr>
          </a:p>
        </p:txBody>
      </p:sp>
      <p:pic>
        <p:nvPicPr>
          <p:cNvPr id="4" name="Picture 3" descr="legend_horiz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9880" y="1753094"/>
            <a:ext cx="2087096" cy="397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1294" y="1367319"/>
            <a:ext cx="5803885" cy="5159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txBox="1">
            <a:spLocks/>
          </p:cNvSpPr>
          <p:nvPr/>
        </p:nvSpPr>
        <p:spPr>
          <a:xfrm>
            <a:off x="457200" y="20648"/>
            <a:ext cx="8365038" cy="1143000"/>
          </a:xfrm>
          <a:prstGeom prst="rect">
            <a:avLst/>
          </a:prstGeom>
        </p:spPr>
        <p:txBody>
          <a:bodyPr/>
          <a:lstStyle>
            <a:lvl1pPr algn="l" defTabSz="457200" rtl="0" eaLnBrk="1" latinLnBrk="0" hangingPunct="1">
              <a:spcBef>
                <a:spcPct val="0"/>
              </a:spcBef>
              <a:buNone/>
              <a:defRPr sz="4400" b="1" kern="1200">
                <a:solidFill>
                  <a:srgbClr val="BB0B1E"/>
                </a:solidFill>
                <a:latin typeface="+mj-lt"/>
                <a:ea typeface="+mj-ea"/>
                <a:cs typeface="+mj-cs"/>
              </a:defRPr>
            </a:lvl1pPr>
          </a:lstStyle>
          <a:p>
            <a:r>
              <a:rPr lang="en-US" dirty="0" smtClean="0"/>
              <a:t>False positive rate balance </a:t>
            </a:r>
            <a:r>
              <a:rPr lang="en-US" sz="1600" dirty="0" smtClean="0">
                <a:solidFill>
                  <a:schemeClr val="tx1">
                    <a:lumMod val="50000"/>
                    <a:lumOff val="50000"/>
                  </a:schemeClr>
                </a:solidFill>
              </a:rPr>
              <a:t>(</a:t>
            </a:r>
            <a:r>
              <a:rPr lang="en-US" sz="1600" dirty="0" err="1" smtClean="0">
                <a:solidFill>
                  <a:schemeClr val="tx1">
                    <a:lumMod val="50000"/>
                    <a:lumOff val="50000"/>
                  </a:schemeClr>
                </a:solidFill>
              </a:rPr>
              <a:t>ProPublica</a:t>
            </a:r>
            <a:r>
              <a:rPr lang="en-US" sz="1600" dirty="0">
                <a:solidFill>
                  <a:schemeClr val="tx1">
                    <a:lumMod val="50000"/>
                    <a:lumOff val="50000"/>
                  </a:schemeClr>
                </a:solidFill>
              </a:rPr>
              <a:t> </a:t>
            </a:r>
            <a:r>
              <a:rPr lang="en-US" sz="1600" dirty="0" smtClean="0">
                <a:solidFill>
                  <a:schemeClr val="tx1">
                    <a:lumMod val="50000"/>
                    <a:lumOff val="50000"/>
                  </a:schemeClr>
                </a:solidFill>
              </a:rPr>
              <a:t>criterion)</a:t>
            </a:r>
            <a:endParaRPr lang="en-US" sz="1600" dirty="0">
              <a:solidFill>
                <a:schemeClr val="tx1">
                  <a:lumMod val="50000"/>
                  <a:lumOff val="50000"/>
                </a:schemeClr>
              </a:solidFill>
            </a:endParaRPr>
          </a:p>
        </p:txBody>
      </p:sp>
      <p:pic>
        <p:nvPicPr>
          <p:cNvPr id="6" name="Picture 5"/>
          <p:cNvPicPr>
            <a:picLocks noChangeAspect="1"/>
          </p:cNvPicPr>
          <p:nvPr/>
        </p:nvPicPr>
        <p:blipFill>
          <a:blip r:embed="rId4"/>
          <a:stretch>
            <a:fillRect/>
          </a:stretch>
        </p:blipFill>
        <p:spPr>
          <a:xfrm>
            <a:off x="968593" y="836120"/>
            <a:ext cx="7468068" cy="437689"/>
          </a:xfrm>
          <a:prstGeom prst="rect">
            <a:avLst/>
          </a:prstGeom>
        </p:spPr>
      </p:pic>
      <p:grpSp>
        <p:nvGrpSpPr>
          <p:cNvPr id="20" name="Group 19"/>
          <p:cNvGrpSpPr/>
          <p:nvPr/>
        </p:nvGrpSpPr>
        <p:grpSpPr>
          <a:xfrm>
            <a:off x="2576942" y="777965"/>
            <a:ext cx="4750869" cy="557775"/>
            <a:chOff x="2576942" y="777965"/>
            <a:chExt cx="4750869" cy="557775"/>
          </a:xfrm>
        </p:grpSpPr>
        <p:sp>
          <p:nvSpPr>
            <p:cNvPr id="18" name="TextBox 17"/>
            <p:cNvSpPr txBox="1"/>
            <p:nvPr/>
          </p:nvSpPr>
          <p:spPr>
            <a:xfrm>
              <a:off x="2576942" y="777965"/>
              <a:ext cx="914405" cy="553998"/>
            </a:xfrm>
            <a:prstGeom prst="rect">
              <a:avLst/>
            </a:prstGeom>
            <a:solidFill>
              <a:schemeClr val="bg1"/>
            </a:solidFill>
          </p:spPr>
          <p:txBody>
            <a:bodyPr wrap="square" rtlCol="0">
              <a:spAutoFit/>
            </a:bodyPr>
            <a:lstStyle/>
            <a:p>
              <a:pPr algn="ctr"/>
              <a:r>
                <a:rPr lang="en-US" sz="1500" b="1" dirty="0" smtClean="0">
                  <a:solidFill>
                    <a:srgbClr val="9F0A1A"/>
                  </a:solidFill>
                </a:rPr>
                <a:t>do not reoffend</a:t>
              </a:r>
              <a:endParaRPr lang="en-US" sz="1500" b="1" dirty="0">
                <a:solidFill>
                  <a:srgbClr val="9F0A1A"/>
                </a:solidFill>
              </a:endParaRPr>
            </a:p>
          </p:txBody>
        </p:sp>
        <p:sp>
          <p:nvSpPr>
            <p:cNvPr id="19" name="TextBox 18"/>
            <p:cNvSpPr txBox="1"/>
            <p:nvPr/>
          </p:nvSpPr>
          <p:spPr>
            <a:xfrm>
              <a:off x="6413406" y="781742"/>
              <a:ext cx="914405" cy="553998"/>
            </a:xfrm>
            <a:prstGeom prst="rect">
              <a:avLst/>
            </a:prstGeom>
            <a:solidFill>
              <a:schemeClr val="bg1"/>
            </a:solidFill>
          </p:spPr>
          <p:txBody>
            <a:bodyPr wrap="square" rtlCol="0">
              <a:spAutoFit/>
            </a:bodyPr>
            <a:lstStyle/>
            <a:p>
              <a:pPr algn="ctr"/>
              <a:r>
                <a:rPr lang="en-US" sz="1500" b="1" dirty="0" smtClean="0">
                  <a:solidFill>
                    <a:srgbClr val="9F0A1A"/>
                  </a:solidFill>
                </a:rPr>
                <a:t>do not reoffend</a:t>
              </a:r>
              <a:endParaRPr lang="en-US" sz="1500" b="1" dirty="0">
                <a:solidFill>
                  <a:srgbClr val="9F0A1A"/>
                </a:solidFill>
              </a:endParaRPr>
            </a:p>
          </p:txBody>
        </p:sp>
      </p:grpSp>
      <p:grpSp>
        <p:nvGrpSpPr>
          <p:cNvPr id="23" name="Group 22"/>
          <p:cNvGrpSpPr/>
          <p:nvPr/>
        </p:nvGrpSpPr>
        <p:grpSpPr>
          <a:xfrm>
            <a:off x="1329586" y="887238"/>
            <a:ext cx="5047151" cy="323165"/>
            <a:chOff x="1329586" y="887238"/>
            <a:chExt cx="5047151" cy="323165"/>
          </a:xfrm>
        </p:grpSpPr>
        <p:sp>
          <p:nvSpPr>
            <p:cNvPr id="21" name="TextBox 20"/>
            <p:cNvSpPr txBox="1"/>
            <p:nvPr/>
          </p:nvSpPr>
          <p:spPr>
            <a:xfrm>
              <a:off x="1329586" y="887238"/>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HR</a:t>
              </a:r>
              <a:endParaRPr lang="en-US" sz="1500" b="1" dirty="0">
                <a:solidFill>
                  <a:srgbClr val="9F0A1A"/>
                </a:solidFill>
              </a:endParaRPr>
            </a:p>
          </p:txBody>
        </p:sp>
        <p:sp>
          <p:nvSpPr>
            <p:cNvPr id="22" name="TextBox 21"/>
            <p:cNvSpPr txBox="1"/>
            <p:nvPr/>
          </p:nvSpPr>
          <p:spPr>
            <a:xfrm>
              <a:off x="5153131" y="887238"/>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HR</a:t>
              </a:r>
              <a:endParaRPr lang="en-US" sz="1500" b="1" dirty="0">
                <a:solidFill>
                  <a:srgbClr val="9F0A1A"/>
                </a:solidFill>
              </a:endParaRPr>
            </a:p>
          </p:txBody>
        </p:sp>
      </p:grpSp>
    </p:spTree>
    <p:extLst>
      <p:ext uri="{BB962C8B-B14F-4D97-AF65-F5344CB8AC3E}">
        <p14:creationId xmlns:p14="http://schemas.microsoft.com/office/powerpoint/2010/main" val="100681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39880" y="2753889"/>
            <a:ext cx="1257385" cy="1823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bwMode="auto">
          <a:xfrm>
            <a:off x="6786098" y="2169153"/>
            <a:ext cx="2162669" cy="2800767"/>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400" dirty="0">
                <a:latin typeface="Gill Sans"/>
                <a:cs typeface="Gill Sans"/>
              </a:rPr>
              <a:t>COMPAS looks to have </a:t>
            </a:r>
            <a:r>
              <a:rPr lang="en-US" sz="2400" i="1" u="sng" dirty="0" smtClean="0">
                <a:solidFill>
                  <a:srgbClr val="BC0C25"/>
                </a:solidFill>
                <a:latin typeface="Gill Sans"/>
                <a:cs typeface="Gill Sans"/>
              </a:rPr>
              <a:t>lower</a:t>
            </a:r>
            <a:r>
              <a:rPr lang="en-US" sz="2400" i="1" dirty="0" smtClean="0">
                <a:solidFill>
                  <a:srgbClr val="BC0C25"/>
                </a:solidFill>
                <a:latin typeface="Gill Sans"/>
                <a:cs typeface="Gill Sans"/>
              </a:rPr>
              <a:t> false negative rates </a:t>
            </a:r>
            <a:r>
              <a:rPr lang="en-US" sz="2400" dirty="0">
                <a:solidFill>
                  <a:schemeClr val="tx1"/>
                </a:solidFill>
                <a:latin typeface="Gill Sans"/>
                <a:cs typeface="Gill Sans"/>
              </a:rPr>
              <a:t>for Black defendants</a:t>
            </a:r>
            <a:r>
              <a:rPr lang="en-US" sz="2400" dirty="0" smtClean="0">
                <a:solidFill>
                  <a:schemeClr val="tx1"/>
                </a:solidFill>
                <a:latin typeface="Gill Sans"/>
                <a:cs typeface="Gill Sans"/>
              </a:rPr>
              <a:t>.</a:t>
            </a:r>
            <a:endParaRPr lang="en-US" sz="2400" dirty="0">
              <a:solidFill>
                <a:schemeClr val="tx1"/>
              </a:solidFill>
              <a:latin typeface="Gill Sans"/>
              <a:cs typeface="Gill Sans"/>
            </a:endParaRPr>
          </a:p>
          <a:p>
            <a:pPr>
              <a:defRPr/>
            </a:pPr>
            <a:r>
              <a:rPr lang="en-US" sz="1600" i="1" dirty="0">
                <a:solidFill>
                  <a:schemeClr val="bg1">
                    <a:lumMod val="50000"/>
                  </a:schemeClr>
                </a:solidFill>
                <a:latin typeface="Gill Sans"/>
                <a:cs typeface="Gill Sans"/>
              </a:rPr>
              <a:t>This is </a:t>
            </a:r>
            <a:r>
              <a:rPr lang="en-US" sz="1600" i="1" u="sng" dirty="0">
                <a:solidFill>
                  <a:schemeClr val="bg1">
                    <a:lumMod val="50000"/>
                  </a:schemeClr>
                </a:solidFill>
                <a:latin typeface="Gill Sans"/>
                <a:cs typeface="Gill Sans"/>
              </a:rPr>
              <a:t>bad</a:t>
            </a:r>
            <a:r>
              <a:rPr lang="en-US" sz="1600" i="1" dirty="0">
                <a:solidFill>
                  <a:schemeClr val="bg1">
                    <a:lumMod val="50000"/>
                  </a:schemeClr>
                </a:solidFill>
                <a:latin typeface="Gill Sans"/>
                <a:cs typeface="Gill Sans"/>
              </a:rPr>
              <a:t> for Black </a:t>
            </a:r>
            <a:r>
              <a:rPr lang="en-US" sz="1600" i="1" dirty="0" smtClean="0">
                <a:solidFill>
                  <a:schemeClr val="bg1">
                    <a:lumMod val="50000"/>
                  </a:schemeClr>
                </a:solidFill>
                <a:latin typeface="Gill Sans"/>
                <a:cs typeface="Gill Sans"/>
              </a:rPr>
              <a:t>defendants.</a:t>
            </a:r>
            <a:endParaRPr lang="en-US" sz="1600" i="1" dirty="0">
              <a:solidFill>
                <a:schemeClr val="bg1">
                  <a:lumMod val="50000"/>
                </a:schemeClr>
              </a:solidFill>
              <a:latin typeface="Gill Sans"/>
              <a:cs typeface="Gill Sans"/>
            </a:endParaRPr>
          </a:p>
        </p:txBody>
      </p:sp>
      <p:pic>
        <p:nvPicPr>
          <p:cNvPr id="4" name="Picture 3" descr="legend_horiz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9880" y="1753094"/>
            <a:ext cx="2087096" cy="397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1294" y="1367319"/>
            <a:ext cx="5803884" cy="5159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txBox="1">
            <a:spLocks/>
          </p:cNvSpPr>
          <p:nvPr/>
        </p:nvSpPr>
        <p:spPr>
          <a:xfrm>
            <a:off x="457200" y="20648"/>
            <a:ext cx="8469776" cy="1143000"/>
          </a:xfrm>
          <a:prstGeom prst="rect">
            <a:avLst/>
          </a:prstGeom>
        </p:spPr>
        <p:txBody>
          <a:bodyPr/>
          <a:lstStyle>
            <a:lvl1pPr algn="l" defTabSz="457200" rtl="0" eaLnBrk="1" latinLnBrk="0" hangingPunct="1">
              <a:spcBef>
                <a:spcPct val="0"/>
              </a:spcBef>
              <a:buNone/>
              <a:defRPr sz="4400" b="1" kern="1200">
                <a:solidFill>
                  <a:srgbClr val="BB0B1E"/>
                </a:solidFill>
                <a:latin typeface="+mj-lt"/>
                <a:ea typeface="+mj-ea"/>
                <a:cs typeface="+mj-cs"/>
              </a:defRPr>
            </a:lvl1pPr>
          </a:lstStyle>
          <a:p>
            <a:r>
              <a:rPr lang="en-US" dirty="0" smtClean="0"/>
              <a:t>False negative rate balance </a:t>
            </a:r>
            <a:r>
              <a:rPr lang="en-US" sz="1600" dirty="0" smtClean="0">
                <a:solidFill>
                  <a:schemeClr val="tx1">
                    <a:lumMod val="50000"/>
                    <a:lumOff val="50000"/>
                  </a:schemeClr>
                </a:solidFill>
              </a:rPr>
              <a:t>(</a:t>
            </a:r>
            <a:r>
              <a:rPr lang="en-US" sz="1600" dirty="0" err="1" smtClean="0">
                <a:solidFill>
                  <a:schemeClr val="tx1">
                    <a:lumMod val="50000"/>
                    <a:lumOff val="50000"/>
                  </a:schemeClr>
                </a:solidFill>
              </a:rPr>
              <a:t>ProPublica</a:t>
            </a:r>
            <a:r>
              <a:rPr lang="en-US" sz="1600" dirty="0">
                <a:solidFill>
                  <a:schemeClr val="tx1">
                    <a:lumMod val="50000"/>
                    <a:lumOff val="50000"/>
                  </a:schemeClr>
                </a:solidFill>
              </a:rPr>
              <a:t> </a:t>
            </a:r>
            <a:r>
              <a:rPr lang="en-US" sz="1600" dirty="0" smtClean="0">
                <a:solidFill>
                  <a:schemeClr val="tx1">
                    <a:lumMod val="50000"/>
                    <a:lumOff val="50000"/>
                  </a:schemeClr>
                </a:solidFill>
              </a:rPr>
              <a:t>criterion)</a:t>
            </a:r>
            <a:endParaRPr lang="en-US" sz="1600"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968593" y="839532"/>
            <a:ext cx="7468068" cy="437689"/>
          </a:xfrm>
          <a:prstGeom prst="rect">
            <a:avLst/>
          </a:prstGeom>
        </p:spPr>
      </p:pic>
      <p:grpSp>
        <p:nvGrpSpPr>
          <p:cNvPr id="15" name="Group 14"/>
          <p:cNvGrpSpPr/>
          <p:nvPr/>
        </p:nvGrpSpPr>
        <p:grpSpPr>
          <a:xfrm>
            <a:off x="1329590" y="928711"/>
            <a:ext cx="5081107" cy="323166"/>
            <a:chOff x="1329590" y="928711"/>
            <a:chExt cx="5081107" cy="323166"/>
          </a:xfrm>
        </p:grpSpPr>
        <p:sp>
          <p:nvSpPr>
            <p:cNvPr id="10" name="TextBox 9"/>
            <p:cNvSpPr txBox="1"/>
            <p:nvPr/>
          </p:nvSpPr>
          <p:spPr>
            <a:xfrm>
              <a:off x="1329590" y="928712"/>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LR</a:t>
              </a:r>
              <a:endParaRPr lang="en-US" sz="1500" b="1" dirty="0">
                <a:solidFill>
                  <a:srgbClr val="9F0A1A"/>
                </a:solidFill>
              </a:endParaRPr>
            </a:p>
          </p:txBody>
        </p:sp>
        <p:sp>
          <p:nvSpPr>
            <p:cNvPr id="11" name="TextBox 10"/>
            <p:cNvSpPr txBox="1"/>
            <p:nvPr/>
          </p:nvSpPr>
          <p:spPr>
            <a:xfrm>
              <a:off x="5187091" y="928711"/>
              <a:ext cx="1223606" cy="323165"/>
            </a:xfrm>
            <a:prstGeom prst="rect">
              <a:avLst/>
            </a:prstGeom>
            <a:solidFill>
              <a:schemeClr val="bg1"/>
            </a:solidFill>
          </p:spPr>
          <p:txBody>
            <a:bodyPr wrap="square" rtlCol="0">
              <a:spAutoFit/>
            </a:bodyPr>
            <a:lstStyle/>
            <a:p>
              <a:pPr algn="ctr"/>
              <a:r>
                <a:rPr lang="en-US" sz="1500" b="1" dirty="0">
                  <a:solidFill>
                    <a:srgbClr val="9F0A1A"/>
                  </a:solidFill>
                </a:rPr>
                <a:t>c</a:t>
              </a:r>
              <a:r>
                <a:rPr lang="en-US" sz="1500" b="1" dirty="0" smtClean="0">
                  <a:solidFill>
                    <a:srgbClr val="9F0A1A"/>
                  </a:solidFill>
                </a:rPr>
                <a:t>lassified LR</a:t>
              </a:r>
              <a:endParaRPr lang="en-US" sz="1500" b="1" dirty="0">
                <a:solidFill>
                  <a:srgbClr val="9F0A1A"/>
                </a:solidFill>
              </a:endParaRPr>
            </a:p>
          </p:txBody>
        </p:sp>
      </p:grpSp>
      <p:grpSp>
        <p:nvGrpSpPr>
          <p:cNvPr id="14" name="Group 13"/>
          <p:cNvGrpSpPr/>
          <p:nvPr/>
        </p:nvGrpSpPr>
        <p:grpSpPr>
          <a:xfrm>
            <a:off x="2620640" y="927176"/>
            <a:ext cx="4743266" cy="324699"/>
            <a:chOff x="2620640" y="927176"/>
            <a:chExt cx="4743266" cy="324699"/>
          </a:xfrm>
        </p:grpSpPr>
        <p:sp>
          <p:nvSpPr>
            <p:cNvPr id="12" name="TextBox 11"/>
            <p:cNvSpPr txBox="1"/>
            <p:nvPr/>
          </p:nvSpPr>
          <p:spPr>
            <a:xfrm>
              <a:off x="2620640" y="928710"/>
              <a:ext cx="914405" cy="323165"/>
            </a:xfrm>
            <a:prstGeom prst="rect">
              <a:avLst/>
            </a:prstGeom>
            <a:solidFill>
              <a:schemeClr val="bg1"/>
            </a:solidFill>
          </p:spPr>
          <p:txBody>
            <a:bodyPr wrap="square" rtlCol="0">
              <a:spAutoFit/>
            </a:bodyPr>
            <a:lstStyle/>
            <a:p>
              <a:pPr algn="ctr"/>
              <a:r>
                <a:rPr lang="en-US" sz="1500" b="1" smtClean="0">
                  <a:solidFill>
                    <a:srgbClr val="9F0A1A"/>
                  </a:solidFill>
                </a:rPr>
                <a:t>reoffend</a:t>
              </a:r>
              <a:endParaRPr lang="en-US" sz="1500" b="1" dirty="0">
                <a:solidFill>
                  <a:srgbClr val="9F0A1A"/>
                </a:solidFill>
              </a:endParaRPr>
            </a:p>
          </p:txBody>
        </p:sp>
        <p:sp>
          <p:nvSpPr>
            <p:cNvPr id="13" name="TextBox 12"/>
            <p:cNvSpPr txBox="1"/>
            <p:nvPr/>
          </p:nvSpPr>
          <p:spPr>
            <a:xfrm>
              <a:off x="6449501" y="927176"/>
              <a:ext cx="914405" cy="323165"/>
            </a:xfrm>
            <a:prstGeom prst="rect">
              <a:avLst/>
            </a:prstGeom>
            <a:solidFill>
              <a:schemeClr val="bg1"/>
            </a:solidFill>
          </p:spPr>
          <p:txBody>
            <a:bodyPr wrap="square" rtlCol="0">
              <a:spAutoFit/>
            </a:bodyPr>
            <a:lstStyle/>
            <a:p>
              <a:pPr algn="ctr"/>
              <a:r>
                <a:rPr lang="en-US" sz="1500" b="1" dirty="0" smtClean="0">
                  <a:solidFill>
                    <a:srgbClr val="9F0A1A"/>
                  </a:solidFill>
                </a:rPr>
                <a:t>reoffend</a:t>
              </a:r>
              <a:endParaRPr lang="en-US" sz="1500" b="1" dirty="0">
                <a:solidFill>
                  <a:srgbClr val="9F0A1A"/>
                </a:solidFill>
              </a:endParaRPr>
            </a:p>
          </p:txBody>
        </p:sp>
      </p:grpSp>
    </p:spTree>
    <p:extLst>
      <p:ext uri="{BB962C8B-B14F-4D97-AF65-F5344CB8AC3E}">
        <p14:creationId xmlns:p14="http://schemas.microsoft.com/office/powerpoint/2010/main" val="17302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Looking back at the high-risk cutoff of  </a:t>
            </a:r>
            <a:r>
              <a:rPr lang="en-US" sz="3200" i="1" dirty="0" err="1" smtClean="0"/>
              <a:t>s</a:t>
            </a:r>
            <a:r>
              <a:rPr lang="en-US" sz="3200" baseline="-25000" dirty="0" err="1" smtClean="0"/>
              <a:t>HR</a:t>
            </a:r>
            <a:r>
              <a:rPr lang="en-US" sz="3200" dirty="0" smtClean="0"/>
              <a:t> = 4</a:t>
            </a:r>
            <a:endParaRPr lang="en-US" sz="3200" dirty="0"/>
          </a:p>
        </p:txBody>
      </p:sp>
      <p:pic>
        <p:nvPicPr>
          <p:cNvPr id="6" name="Picture 5" descr="error_tbl.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074" y="1681632"/>
            <a:ext cx="7701841" cy="33728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4" name="Group 23"/>
          <p:cNvGrpSpPr/>
          <p:nvPr/>
        </p:nvGrpSpPr>
        <p:grpSpPr>
          <a:xfrm>
            <a:off x="2863878" y="4260383"/>
            <a:ext cx="5578783" cy="1152956"/>
            <a:chOff x="2863878" y="3729441"/>
            <a:chExt cx="5578783" cy="1152956"/>
          </a:xfrm>
        </p:grpSpPr>
        <p:cxnSp>
          <p:nvCxnSpPr>
            <p:cNvPr id="8" name="Straight Connector 7"/>
            <p:cNvCxnSpPr/>
            <p:nvPr/>
          </p:nvCxnSpPr>
          <p:spPr bwMode="auto">
            <a:xfrm>
              <a:off x="6647826" y="3965136"/>
              <a:ext cx="417191" cy="167040"/>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bwMode="auto">
            <a:xfrm>
              <a:off x="6997711" y="3729441"/>
              <a:ext cx="1444950" cy="584776"/>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1600" dirty="0">
                  <a:cs typeface="Gill Sans"/>
                </a:rPr>
                <a:t>f</a:t>
              </a:r>
              <a:r>
                <a:rPr lang="en-US" sz="1600" dirty="0" smtClean="0">
                  <a:cs typeface="Gill Sans"/>
                </a:rPr>
                <a:t>alse </a:t>
              </a:r>
              <a:r>
                <a:rPr lang="en-US" sz="1600" u="sng" dirty="0" smtClean="0">
                  <a:cs typeface="Gill Sans"/>
                </a:rPr>
                <a:t>positive</a:t>
              </a:r>
              <a:r>
                <a:rPr lang="en-US" sz="1600" dirty="0" smtClean="0">
                  <a:cs typeface="Gill Sans"/>
                </a:rPr>
                <a:t> rate imbalance</a:t>
              </a:r>
              <a:endParaRPr lang="en-US" sz="1600" dirty="0">
                <a:cs typeface="Gill Sans"/>
              </a:endParaRPr>
            </a:p>
          </p:txBody>
        </p:sp>
        <p:sp>
          <p:nvSpPr>
            <p:cNvPr id="19" name="Freeform 18"/>
            <p:cNvSpPr/>
            <p:nvPr/>
          </p:nvSpPr>
          <p:spPr>
            <a:xfrm>
              <a:off x="2863878" y="3991051"/>
              <a:ext cx="4133833" cy="891346"/>
            </a:xfrm>
            <a:custGeom>
              <a:avLst/>
              <a:gdLst>
                <a:gd name="connsiteX0" fmla="*/ 4133833 w 4133833"/>
                <a:gd name="connsiteY0" fmla="*/ 116622 h 891346"/>
                <a:gd name="connsiteX1" fmla="*/ 3809865 w 4133833"/>
                <a:gd name="connsiteY1" fmla="*/ 751562 h 891346"/>
                <a:gd name="connsiteX2" fmla="*/ 2565828 w 4133833"/>
                <a:gd name="connsiteY2" fmla="*/ 829310 h 891346"/>
                <a:gd name="connsiteX3" fmla="*/ 0 w 4133833"/>
                <a:gd name="connsiteY3" fmla="*/ 0 h 891346"/>
              </a:gdLst>
              <a:ahLst/>
              <a:cxnLst>
                <a:cxn ang="0">
                  <a:pos x="connsiteX0" y="connsiteY0"/>
                </a:cxn>
                <a:cxn ang="0">
                  <a:pos x="connsiteX1" y="connsiteY1"/>
                </a:cxn>
                <a:cxn ang="0">
                  <a:pos x="connsiteX2" y="connsiteY2"/>
                </a:cxn>
                <a:cxn ang="0">
                  <a:pos x="connsiteX3" y="connsiteY3"/>
                </a:cxn>
              </a:cxnLst>
              <a:rect l="l" t="t" r="r" b="b"/>
              <a:pathLst>
                <a:path w="4133833" h="891346">
                  <a:moveTo>
                    <a:pt x="4133833" y="116622"/>
                  </a:moveTo>
                  <a:cubicBezTo>
                    <a:pt x="4102516" y="374701"/>
                    <a:pt x="4071199" y="632781"/>
                    <a:pt x="3809865" y="751562"/>
                  </a:cubicBezTo>
                  <a:cubicBezTo>
                    <a:pt x="3548531" y="870343"/>
                    <a:pt x="3200805" y="954570"/>
                    <a:pt x="2565828" y="829310"/>
                  </a:cubicBezTo>
                  <a:cubicBezTo>
                    <a:pt x="1930851" y="704050"/>
                    <a:pt x="330447" y="75588"/>
                    <a:pt x="0" y="0"/>
                  </a:cubicBezTo>
                </a:path>
              </a:pathLst>
            </a:custGeom>
            <a:ln>
              <a:solidFill>
                <a:srgbClr val="9F0A1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Rectangle 19"/>
          <p:cNvSpPr/>
          <p:nvPr/>
        </p:nvSpPr>
        <p:spPr>
          <a:xfrm>
            <a:off x="2151149" y="4360019"/>
            <a:ext cx="712729" cy="316058"/>
          </a:xfrm>
          <a:prstGeom prst="rect">
            <a:avLst/>
          </a:prstGeom>
          <a:noFill/>
          <a:ln>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935097" y="4363964"/>
            <a:ext cx="712729" cy="316058"/>
          </a:xfrm>
          <a:prstGeom prst="rect">
            <a:avLst/>
          </a:prstGeom>
          <a:noFill/>
          <a:ln>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151149" y="4100973"/>
            <a:ext cx="712729" cy="262991"/>
          </a:xfrm>
          <a:prstGeom prst="rect">
            <a:avLst/>
          </a:prstGeom>
          <a:solidFill>
            <a:srgbClr val="008000">
              <a:alpha val="10000"/>
            </a:srgbClr>
          </a:solid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922138" y="4097028"/>
            <a:ext cx="712729" cy="262991"/>
          </a:xfrm>
          <a:prstGeom prst="rect">
            <a:avLst/>
          </a:prstGeom>
          <a:solidFill>
            <a:srgbClr val="008000">
              <a:alpha val="10000"/>
            </a:srgbClr>
          </a:solid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2852226" y="3644804"/>
            <a:ext cx="3069912" cy="556190"/>
            <a:chOff x="2852226" y="3295274"/>
            <a:chExt cx="3069912" cy="556190"/>
          </a:xfrm>
        </p:grpSpPr>
        <p:cxnSp>
          <p:nvCxnSpPr>
            <p:cNvPr id="26" name="Straight Connector 25"/>
            <p:cNvCxnSpPr/>
            <p:nvPr/>
          </p:nvCxnSpPr>
          <p:spPr bwMode="auto">
            <a:xfrm flipV="1">
              <a:off x="2863878" y="3623424"/>
              <a:ext cx="270542" cy="22804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bwMode="auto">
            <a:xfrm>
              <a:off x="4552600" y="3623424"/>
              <a:ext cx="1369538" cy="128019"/>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bwMode="auto">
            <a:xfrm>
              <a:off x="2852226" y="3295274"/>
              <a:ext cx="1700374" cy="338554"/>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lgn="ctr">
                <a:defRPr/>
              </a:pPr>
              <a:r>
                <a:rPr lang="en-US" sz="1600" dirty="0" smtClean="0">
                  <a:cs typeface="Gill Sans"/>
                </a:rPr>
                <a:t>predictive parity</a:t>
              </a:r>
              <a:endParaRPr lang="en-US" sz="1600" dirty="0">
                <a:cs typeface="Gill Sans"/>
              </a:endParaRPr>
            </a:p>
          </p:txBody>
        </p:sp>
      </p:grpSp>
      <p:grpSp>
        <p:nvGrpSpPr>
          <p:cNvPr id="5" name="Group 4"/>
          <p:cNvGrpSpPr/>
          <p:nvPr/>
        </p:nvGrpSpPr>
        <p:grpSpPr>
          <a:xfrm>
            <a:off x="2863878" y="4943017"/>
            <a:ext cx="3071219" cy="844267"/>
            <a:chOff x="2863878" y="4593487"/>
            <a:chExt cx="3071219" cy="844267"/>
          </a:xfrm>
        </p:grpSpPr>
        <p:cxnSp>
          <p:nvCxnSpPr>
            <p:cNvPr id="33" name="Straight Connector 32"/>
            <p:cNvCxnSpPr/>
            <p:nvPr/>
          </p:nvCxnSpPr>
          <p:spPr bwMode="auto">
            <a:xfrm>
              <a:off x="2863878" y="4593487"/>
              <a:ext cx="417191" cy="409392"/>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bwMode="auto">
            <a:xfrm flipH="1">
              <a:off x="4124851" y="4593487"/>
              <a:ext cx="1810246" cy="409392"/>
            </a:xfrm>
            <a:prstGeom prst="line">
              <a:avLst/>
            </a:prstGeom>
            <a:ln>
              <a:solidFill>
                <a:srgbClr val="BC0C25"/>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bwMode="auto">
            <a:xfrm>
              <a:off x="3082093" y="4852978"/>
              <a:ext cx="1444950" cy="584776"/>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1600" dirty="0">
                  <a:cs typeface="Gill Sans"/>
                </a:rPr>
                <a:t>f</a:t>
              </a:r>
              <a:r>
                <a:rPr lang="en-US" sz="1600" dirty="0" smtClean="0">
                  <a:cs typeface="Gill Sans"/>
                </a:rPr>
                <a:t>alse </a:t>
              </a:r>
              <a:r>
                <a:rPr lang="en-US" sz="1600" u="sng" dirty="0" smtClean="0">
                  <a:cs typeface="Gill Sans"/>
                </a:rPr>
                <a:t>negative</a:t>
              </a:r>
              <a:r>
                <a:rPr lang="en-US" sz="1600" dirty="0" smtClean="0">
                  <a:cs typeface="Gill Sans"/>
                </a:rPr>
                <a:t> rate imbalance</a:t>
              </a:r>
              <a:endParaRPr lang="en-US" sz="1600" dirty="0">
                <a:cs typeface="Gill Sans"/>
              </a:endParaRPr>
            </a:p>
          </p:txBody>
        </p:sp>
      </p:grpSp>
      <p:sp>
        <p:nvSpPr>
          <p:cNvPr id="45" name="Rectangle 44"/>
          <p:cNvSpPr/>
          <p:nvPr/>
        </p:nvSpPr>
        <p:spPr>
          <a:xfrm>
            <a:off x="2151149" y="4687130"/>
            <a:ext cx="712729" cy="316058"/>
          </a:xfrm>
          <a:prstGeom prst="rect">
            <a:avLst/>
          </a:prstGeom>
          <a:noFill/>
          <a:ln>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933790" y="4676077"/>
            <a:ext cx="712729" cy="316058"/>
          </a:xfrm>
          <a:prstGeom prst="rect">
            <a:avLst/>
          </a:prstGeom>
          <a:noFill/>
          <a:ln>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1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par>
                                <p:cTn id="10" presetID="55" presetClass="entr" presetSubtype="0" fill="hold" grpId="1"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strVal val="#ppt_w*0.70"/>
                                          </p:val>
                                        </p:tav>
                                        <p:tav tm="100000">
                                          <p:val>
                                            <p:strVal val="#ppt_w"/>
                                          </p:val>
                                        </p:tav>
                                      </p:tavLst>
                                    </p:anim>
                                    <p:anim calcmode="lin" valueType="num">
                                      <p:cBhvr>
                                        <p:cTn id="13" dur="1000" fill="hold"/>
                                        <p:tgtEl>
                                          <p:spTgt spid="17"/>
                                        </p:tgtEl>
                                        <p:attrNameLst>
                                          <p:attrName>ppt_h</p:attrName>
                                        </p:attrNameLst>
                                      </p:cBhvr>
                                      <p:tavLst>
                                        <p:tav tm="0">
                                          <p:val>
                                            <p:strVal val="#ppt_h"/>
                                          </p:val>
                                        </p:tav>
                                        <p:tav tm="100000">
                                          <p:val>
                                            <p:strVal val="#ppt_h"/>
                                          </p:val>
                                        </p:tav>
                                      </p:tavLst>
                                    </p:anim>
                                    <p:animEffect transition="in" filter="fade">
                                      <p:cBhvr>
                                        <p:cTn id="14" dur="1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1000" fill="hold"/>
                                        <p:tgtEl>
                                          <p:spTgt spid="20"/>
                                        </p:tgtEl>
                                        <p:attrNameLst>
                                          <p:attrName>ppt_w</p:attrName>
                                        </p:attrNameLst>
                                      </p:cBhvr>
                                      <p:tavLst>
                                        <p:tav tm="0">
                                          <p:val>
                                            <p:strVal val="#ppt_w*0.70"/>
                                          </p:val>
                                        </p:tav>
                                        <p:tav tm="100000">
                                          <p:val>
                                            <p:strVal val="#ppt_w"/>
                                          </p:val>
                                        </p:tav>
                                      </p:tavLst>
                                    </p:anim>
                                    <p:anim calcmode="lin" valueType="num">
                                      <p:cBhvr>
                                        <p:cTn id="24" dur="1000" fill="hold"/>
                                        <p:tgtEl>
                                          <p:spTgt spid="20"/>
                                        </p:tgtEl>
                                        <p:attrNameLst>
                                          <p:attrName>ppt_h</p:attrName>
                                        </p:attrNameLst>
                                      </p:cBhvr>
                                      <p:tavLst>
                                        <p:tav tm="0">
                                          <p:val>
                                            <p:strVal val="#ppt_h"/>
                                          </p:val>
                                        </p:tav>
                                        <p:tav tm="100000">
                                          <p:val>
                                            <p:strVal val="#ppt_h"/>
                                          </p:val>
                                        </p:tav>
                                      </p:tavLst>
                                    </p:anim>
                                    <p:animEffect transition="in" filter="fade">
                                      <p:cBhvr>
                                        <p:cTn id="25" dur="1000"/>
                                        <p:tgtEl>
                                          <p:spTgt spid="20"/>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1000" fill="hold"/>
                                        <p:tgtEl>
                                          <p:spTgt spid="22"/>
                                        </p:tgtEl>
                                        <p:attrNameLst>
                                          <p:attrName>ppt_w</p:attrName>
                                        </p:attrNameLst>
                                      </p:cBhvr>
                                      <p:tavLst>
                                        <p:tav tm="0">
                                          <p:val>
                                            <p:strVal val="#ppt_w*0.70"/>
                                          </p:val>
                                        </p:tav>
                                        <p:tav tm="100000">
                                          <p:val>
                                            <p:strVal val="#ppt_w"/>
                                          </p:val>
                                        </p:tav>
                                      </p:tavLst>
                                    </p:anim>
                                    <p:anim calcmode="lin" valueType="num">
                                      <p:cBhvr>
                                        <p:cTn id="29" dur="1000" fill="hold"/>
                                        <p:tgtEl>
                                          <p:spTgt spid="22"/>
                                        </p:tgtEl>
                                        <p:attrNameLst>
                                          <p:attrName>ppt_h</p:attrName>
                                        </p:attrNameLst>
                                      </p:cBhvr>
                                      <p:tavLst>
                                        <p:tav tm="0">
                                          <p:val>
                                            <p:strVal val="#ppt_h"/>
                                          </p:val>
                                        </p:tav>
                                        <p:tav tm="100000">
                                          <p:val>
                                            <p:strVal val="#ppt_h"/>
                                          </p:val>
                                        </p:tav>
                                      </p:tavLst>
                                    </p:anim>
                                    <p:animEffect transition="in" filter="fade">
                                      <p:cBhvr>
                                        <p:cTn id="30" dur="10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p:cTn id="39" dur="1000" fill="hold"/>
                                        <p:tgtEl>
                                          <p:spTgt spid="45"/>
                                        </p:tgtEl>
                                        <p:attrNameLst>
                                          <p:attrName>ppt_w</p:attrName>
                                        </p:attrNameLst>
                                      </p:cBhvr>
                                      <p:tavLst>
                                        <p:tav tm="0">
                                          <p:val>
                                            <p:strVal val="#ppt_w*0.70"/>
                                          </p:val>
                                        </p:tav>
                                        <p:tav tm="100000">
                                          <p:val>
                                            <p:strVal val="#ppt_w"/>
                                          </p:val>
                                        </p:tav>
                                      </p:tavLst>
                                    </p:anim>
                                    <p:anim calcmode="lin" valueType="num">
                                      <p:cBhvr>
                                        <p:cTn id="40" dur="1000" fill="hold"/>
                                        <p:tgtEl>
                                          <p:spTgt spid="45"/>
                                        </p:tgtEl>
                                        <p:attrNameLst>
                                          <p:attrName>ppt_h</p:attrName>
                                        </p:attrNameLst>
                                      </p:cBhvr>
                                      <p:tavLst>
                                        <p:tav tm="0">
                                          <p:val>
                                            <p:strVal val="#ppt_h"/>
                                          </p:val>
                                        </p:tav>
                                        <p:tav tm="100000">
                                          <p:val>
                                            <p:strVal val="#ppt_h"/>
                                          </p:val>
                                        </p:tav>
                                      </p:tavLst>
                                    </p:anim>
                                    <p:animEffect transition="in" filter="fade">
                                      <p:cBhvr>
                                        <p:cTn id="41" dur="1000"/>
                                        <p:tgtEl>
                                          <p:spTgt spid="45"/>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1000" fill="hold"/>
                                        <p:tgtEl>
                                          <p:spTgt spid="46"/>
                                        </p:tgtEl>
                                        <p:attrNameLst>
                                          <p:attrName>ppt_w</p:attrName>
                                        </p:attrNameLst>
                                      </p:cBhvr>
                                      <p:tavLst>
                                        <p:tav tm="0">
                                          <p:val>
                                            <p:strVal val="#ppt_w*0.70"/>
                                          </p:val>
                                        </p:tav>
                                        <p:tav tm="100000">
                                          <p:val>
                                            <p:strVal val="#ppt_w"/>
                                          </p:val>
                                        </p:tav>
                                      </p:tavLst>
                                    </p:anim>
                                    <p:anim calcmode="lin" valueType="num">
                                      <p:cBhvr>
                                        <p:cTn id="45" dur="1000" fill="hold"/>
                                        <p:tgtEl>
                                          <p:spTgt spid="46"/>
                                        </p:tgtEl>
                                        <p:attrNameLst>
                                          <p:attrName>ppt_h</p:attrName>
                                        </p:attrNameLst>
                                      </p:cBhvr>
                                      <p:tavLst>
                                        <p:tav tm="0">
                                          <p:val>
                                            <p:strVal val="#ppt_h"/>
                                          </p:val>
                                        </p:tav>
                                        <p:tav tm="100000">
                                          <p:val>
                                            <p:strVal val="#ppt_h"/>
                                          </p:val>
                                        </p:tav>
                                      </p:tavLst>
                                    </p:anim>
                                    <p:animEffect transition="in" filter="fade">
                                      <p:cBhvr>
                                        <p:cTn id="46" dur="10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6" grpId="1" animBg="1"/>
      <p:bldP spid="17" grpId="1" animBg="1"/>
      <p:bldP spid="45" grpId="0" animBg="1"/>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fix it?</a:t>
            </a:r>
            <a:endParaRPr lang="en-US" dirty="0"/>
          </a:p>
        </p:txBody>
      </p:sp>
      <p:sp>
        <p:nvSpPr>
          <p:cNvPr id="4" name="Rectangle 3"/>
          <p:cNvSpPr/>
          <p:nvPr/>
        </p:nvSpPr>
        <p:spPr>
          <a:xfrm>
            <a:off x="836185" y="2501300"/>
            <a:ext cx="6889026" cy="1569660"/>
          </a:xfrm>
          <a:prstGeom prst="rect">
            <a:avLst/>
          </a:prstGeom>
          <a:noFill/>
        </p:spPr>
        <p:txBody>
          <a:bodyPr wrap="none" lIns="91440" tIns="45720" rIns="91440" bIns="45720">
            <a:spAutoFit/>
          </a:bodyPr>
          <a:lstStyle/>
          <a:p>
            <a:pPr algn="ctr"/>
            <a:r>
              <a:rPr lang="en-US" sz="9600" b="1" dirty="0" smtClean="0">
                <a:ln w="12700">
                  <a:solidFill>
                    <a:schemeClr val="tx2">
                      <a:satMod val="155000"/>
                    </a:schemeClr>
                  </a:solidFill>
                  <a:prstDash val="solid"/>
                </a:ln>
                <a:solidFill>
                  <a:schemeClr val="tx2">
                    <a:lumMod val="60000"/>
                    <a:lumOff val="40000"/>
                  </a:schemeClr>
                </a:solidFill>
                <a:effectLst>
                  <a:outerShdw blurRad="41275" dist="20320" dir="1800000" algn="tl" rotWithShape="0">
                    <a:srgbClr val="000000">
                      <a:alpha val="40000"/>
                    </a:srgbClr>
                  </a:outerShdw>
                </a:effectLst>
              </a:rPr>
              <a:t>YES WE CAN!</a:t>
            </a:r>
            <a:endParaRPr lang="en-US" sz="9600" b="1" dirty="0">
              <a:ln w="12700">
                <a:solidFill>
                  <a:schemeClr val="tx2">
                    <a:satMod val="155000"/>
                  </a:schemeClr>
                </a:solidFill>
                <a:prstDash val="solid"/>
              </a:ln>
              <a:solidFill>
                <a:schemeClr val="tx2">
                  <a:lumMod val="60000"/>
                  <a:lumOff val="40000"/>
                </a:schemeClr>
              </a:solidFill>
              <a:effectLst>
                <a:outerShdw blurRad="41275" dist="20320" dir="1800000" algn="tl" rotWithShape="0">
                  <a:srgbClr val="000000">
                    <a:alpha val="40000"/>
                  </a:srgbClr>
                </a:outerShdw>
              </a:effectLst>
            </a:endParaRPr>
          </a:p>
        </p:txBody>
      </p:sp>
      <p:sp>
        <p:nvSpPr>
          <p:cNvPr id="8" name="Rectangle 7"/>
          <p:cNvSpPr/>
          <p:nvPr/>
        </p:nvSpPr>
        <p:spPr>
          <a:xfrm>
            <a:off x="582604" y="2477998"/>
            <a:ext cx="2389465" cy="18758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120620" y="2501300"/>
            <a:ext cx="1828145" cy="1569660"/>
          </a:xfrm>
          <a:prstGeom prst="rect">
            <a:avLst/>
          </a:prstGeom>
          <a:noFill/>
        </p:spPr>
        <p:txBody>
          <a:bodyPr wrap="none" lIns="91440" tIns="45720" rIns="91440" bIns="45720">
            <a:spAutoFit/>
          </a:bodyPr>
          <a:lstStyle/>
          <a:p>
            <a:pPr algn="ctr"/>
            <a:r>
              <a:rPr lang="en-US" sz="9600" b="1" dirty="0" smtClean="0">
                <a:ln w="12700">
                  <a:solidFill>
                    <a:schemeClr val="tx2">
                      <a:satMod val="155000"/>
                    </a:schemeClr>
                  </a:solidFill>
                  <a:prstDash val="solid"/>
                </a:ln>
                <a:solidFill>
                  <a:srgbClr val="BB0B1E"/>
                </a:solidFill>
                <a:effectLst>
                  <a:outerShdw blurRad="41275" dist="20320" dir="1800000" algn="tl" rotWithShape="0">
                    <a:srgbClr val="000000">
                      <a:alpha val="40000"/>
                    </a:srgbClr>
                  </a:outerShdw>
                </a:effectLst>
              </a:rPr>
              <a:t>NO</a:t>
            </a:r>
            <a:endParaRPr lang="en-US" sz="9600" b="1" dirty="0">
              <a:ln w="12700">
                <a:solidFill>
                  <a:schemeClr val="tx2">
                    <a:satMod val="155000"/>
                  </a:schemeClr>
                </a:solidFill>
                <a:prstDash val="solid"/>
              </a:ln>
              <a:solidFill>
                <a:srgbClr val="BB0B1E"/>
              </a:solidFill>
              <a:effectLst>
                <a:outerShdw blurRad="41275" dist="20320" dir="1800000" algn="tl" rotWithShape="0">
                  <a:srgbClr val="000000">
                    <a:alpha val="40000"/>
                  </a:srgbClr>
                </a:outerShdw>
              </a:effectLst>
            </a:endParaRPr>
          </a:p>
        </p:txBody>
      </p:sp>
      <p:sp>
        <p:nvSpPr>
          <p:cNvPr id="6" name="Rectangle 5"/>
          <p:cNvSpPr/>
          <p:nvPr/>
        </p:nvSpPr>
        <p:spPr>
          <a:xfrm>
            <a:off x="7538779" y="2477998"/>
            <a:ext cx="794208" cy="1569660"/>
          </a:xfrm>
          <a:prstGeom prst="rect">
            <a:avLst/>
          </a:prstGeom>
          <a:noFill/>
        </p:spPr>
        <p:txBody>
          <a:bodyPr wrap="none" lIns="91440" tIns="45720" rIns="91440" bIns="45720">
            <a:spAutoFit/>
          </a:bodyPr>
          <a:lstStyle/>
          <a:p>
            <a:pPr algn="ctr"/>
            <a:r>
              <a:rPr lang="en-US" sz="9600" b="1" dirty="0">
                <a:ln w="12700">
                  <a:solidFill>
                    <a:schemeClr val="tx2">
                      <a:satMod val="155000"/>
                    </a:schemeClr>
                  </a:solidFill>
                  <a:prstDash val="solid"/>
                </a:ln>
                <a:solidFill>
                  <a:srgbClr val="BB0B1E"/>
                </a:solidFill>
                <a:effectLst>
                  <a:outerShdw blurRad="41275" dist="20320" dir="1800000" algn="tl" rotWithShape="0">
                    <a:srgbClr val="000000">
                      <a:alpha val="40000"/>
                    </a:srgbClr>
                  </a:outerShdw>
                </a:effectLst>
              </a:rPr>
              <a:t>T</a:t>
            </a:r>
          </a:p>
        </p:txBody>
      </p:sp>
      <p:sp>
        <p:nvSpPr>
          <p:cNvPr id="7" name="Rectangle 6"/>
          <p:cNvSpPr/>
          <p:nvPr/>
        </p:nvSpPr>
        <p:spPr>
          <a:xfrm>
            <a:off x="7247474" y="3319478"/>
            <a:ext cx="477737" cy="5009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9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38" presetClass="entr" presetSubtype="0" accel="50000" fill="hold" grpId="1" nodeType="afterEffect">
                                  <p:stCondLst>
                                    <p:cond delay="0"/>
                                  </p:stCondLst>
                                  <p:iterate type="lt">
                                    <p:tmPct val="50000"/>
                                  </p:iterate>
                                  <p:childTnLst>
                                    <p:set>
                                      <p:cBhvr>
                                        <p:cTn id="13" dur="1" fill="hold">
                                          <p:stCondLst>
                                            <p:cond delay="0"/>
                                          </p:stCondLst>
                                        </p:cTn>
                                        <p:tgtEl>
                                          <p:spTgt spid="5"/>
                                        </p:tgtEl>
                                        <p:attrNameLst>
                                          <p:attrName>style.visibility</p:attrName>
                                        </p:attrNameLst>
                                      </p:cBhvr>
                                      <p:to>
                                        <p:strVal val="visible"/>
                                      </p:to>
                                    </p:set>
                                    <p:set>
                                      <p:cBhvr>
                                        <p:cTn id="14" dur="455" fill="hold">
                                          <p:stCondLst>
                                            <p:cond delay="0"/>
                                          </p:stCondLst>
                                        </p:cTn>
                                        <p:tgtEl>
                                          <p:spTgt spid="5"/>
                                        </p:tgtEl>
                                        <p:attrNameLst>
                                          <p:attrName>style.rotation</p:attrName>
                                        </p:attrNameLst>
                                      </p:cBhvr>
                                      <p:to>
                                        <p:strVal val="-45.0"/>
                                      </p:to>
                                    </p:set>
                                    <p:anim calcmode="lin" valueType="num">
                                      <p:cBhvr>
                                        <p:cTn id="15"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19" fill="hold">
                            <p:stCondLst>
                              <p:cond delay="1500"/>
                            </p:stCondLst>
                            <p:childTnLst>
                              <p:par>
                                <p:cTn id="20" presetID="38" presetClass="entr" presetSubtype="0" accel="50000" fill="hold" grpId="1" nodeType="afterEffect">
                                  <p:stCondLst>
                                    <p:cond delay="0"/>
                                  </p:stCondLst>
                                  <p:iterate type="lt">
                                    <p:tmPct val="50000"/>
                                  </p:iterate>
                                  <p:childTnLst>
                                    <p:set>
                                      <p:cBhvr>
                                        <p:cTn id="21" dur="1" fill="hold">
                                          <p:stCondLst>
                                            <p:cond delay="0"/>
                                          </p:stCondLst>
                                        </p:cTn>
                                        <p:tgtEl>
                                          <p:spTgt spid="6"/>
                                        </p:tgtEl>
                                        <p:attrNameLst>
                                          <p:attrName>style.visibility</p:attrName>
                                        </p:attrNameLst>
                                      </p:cBhvr>
                                      <p:to>
                                        <p:strVal val="visible"/>
                                      </p:to>
                                    </p:set>
                                    <p:set>
                                      <p:cBhvr>
                                        <p:cTn id="22" dur="455" fill="hold">
                                          <p:stCondLst>
                                            <p:cond delay="0"/>
                                          </p:stCondLst>
                                        </p:cTn>
                                        <p:tgtEl>
                                          <p:spTgt spid="6"/>
                                        </p:tgtEl>
                                        <p:attrNameLst>
                                          <p:attrName>style.rotation</p:attrName>
                                        </p:attrNameLst>
                                      </p:cBhvr>
                                      <p:to>
                                        <p:strVal val="-45.0"/>
                                      </p:to>
                                    </p:set>
                                    <p:anim calcmode="lin" valueType="num">
                                      <p:cBhvr>
                                        <p:cTn id="23"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24"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25"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26"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par>
                          <p:cTn id="27" fill="hold">
                            <p:stCondLst>
                              <p:cond delay="2500"/>
                            </p:stCondLst>
                            <p:childTnLst>
                              <p:par>
                                <p:cTn id="28" presetID="6" presetClass="entr" presetSubtype="16"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circle(in)">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2" animBg="1"/>
      <p:bldP spid="5" grpId="1"/>
      <p:bldP spid="6" grpId="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6899"/>
            <a:ext cx="9144000" cy="6664201"/>
          </a:xfrm>
          <a:prstGeom prst="rect">
            <a:avLst/>
          </a:prstGeom>
        </p:spPr>
      </p:pic>
    </p:spTree>
    <p:extLst>
      <p:ext uri="{BB962C8B-B14F-4D97-AF65-F5344CB8AC3E}">
        <p14:creationId xmlns:p14="http://schemas.microsoft.com/office/powerpoint/2010/main" val="3560550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490197" y="998849"/>
            <a:ext cx="8173039" cy="707886"/>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Online algorithms</a:t>
            </a:r>
            <a:r>
              <a:rPr lang="en-US" altLang="en-US" sz="2000" dirty="0">
                <a:solidFill>
                  <a:srgbClr val="000000"/>
                </a:solidFill>
              </a:rPr>
              <a:t> </a:t>
            </a:r>
            <a:r>
              <a:rPr lang="en-US" altLang="en-US" sz="2000" dirty="0" smtClean="0">
                <a:solidFill>
                  <a:srgbClr val="000000"/>
                </a:solidFill>
              </a:rPr>
              <a:t>can exacerbate demographic and socioeconomic </a:t>
            </a:r>
            <a:r>
              <a:rPr lang="en-US" altLang="en-US" sz="2000" dirty="0">
                <a:solidFill>
                  <a:srgbClr val="000000"/>
                </a:solidFill>
              </a:rPr>
              <a:t>disparities, e.g., </a:t>
            </a:r>
            <a:r>
              <a:rPr lang="en-US" altLang="en-US" sz="2000" dirty="0" smtClean="0">
                <a:solidFill>
                  <a:srgbClr val="000000"/>
                </a:solidFill>
              </a:rPr>
              <a:t>through price </a:t>
            </a:r>
            <a:r>
              <a:rPr lang="en-US" altLang="en-US" sz="2000" dirty="0">
                <a:solidFill>
                  <a:srgbClr val="000000"/>
                </a:solidFill>
              </a:rPr>
              <a:t>discrimination or targeted </a:t>
            </a:r>
            <a:r>
              <a:rPr lang="en-US" altLang="en-US" sz="2000" dirty="0" smtClean="0">
                <a:solidFill>
                  <a:srgbClr val="000000"/>
                </a:solidFill>
              </a:rPr>
              <a:t>advertising. </a:t>
            </a:r>
            <a:endParaRPr lang="en-US" altLang="en-US" sz="2000" dirty="0">
              <a:solidFill>
                <a:srgbClr val="000000"/>
              </a:solidFill>
            </a:endParaRPr>
          </a:p>
        </p:txBody>
      </p:sp>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Why should we care about fairness?</a:t>
            </a:r>
            <a:endParaRPr lang="en-US" altLang="en-US" sz="4000" dirty="0">
              <a:solidFill>
                <a:srgbClr val="006600"/>
              </a:solidFill>
            </a:endParaRPr>
          </a:p>
        </p:txBody>
      </p:sp>
      <p:sp>
        <p:nvSpPr>
          <p:cNvPr id="10" name="Text Box 3"/>
          <p:cNvSpPr txBox="1">
            <a:spLocks noChangeArrowheads="1"/>
          </p:cNvSpPr>
          <p:nvPr/>
        </p:nvSpPr>
        <p:spPr bwMode="auto">
          <a:xfrm>
            <a:off x="476053" y="2010186"/>
            <a:ext cx="8174736" cy="707886"/>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a:solidFill>
                  <a:srgbClr val="000000"/>
                </a:solidFill>
              </a:rPr>
              <a:t>Sensitive decisions</a:t>
            </a:r>
            <a:r>
              <a:rPr lang="en-US" altLang="en-US" sz="2000" dirty="0">
                <a:solidFill>
                  <a:srgbClr val="000000"/>
                </a:solidFill>
              </a:rPr>
              <a:t> at the individual </a:t>
            </a:r>
            <a:r>
              <a:rPr lang="en-US" altLang="en-US" sz="2000" dirty="0" smtClean="0">
                <a:solidFill>
                  <a:srgbClr val="000000"/>
                </a:solidFill>
              </a:rPr>
              <a:t>level</a:t>
            </a:r>
            <a:r>
              <a:rPr lang="en-US" altLang="en-US" sz="2000" dirty="0">
                <a:solidFill>
                  <a:srgbClr val="000000"/>
                </a:solidFill>
              </a:rPr>
              <a:t>:</a:t>
            </a:r>
            <a:r>
              <a:rPr lang="en-US" altLang="en-US" sz="2000" dirty="0" smtClean="0">
                <a:solidFill>
                  <a:srgbClr val="000000"/>
                </a:solidFill>
              </a:rPr>
              <a:t> school admissions,            job applications, loan/credit approval, insurance premiums…</a:t>
            </a:r>
          </a:p>
        </p:txBody>
      </p:sp>
      <p:sp>
        <p:nvSpPr>
          <p:cNvPr id="5" name="Text Box 3"/>
          <p:cNvSpPr txBox="1">
            <a:spLocks noChangeArrowheads="1"/>
          </p:cNvSpPr>
          <p:nvPr/>
        </p:nvSpPr>
        <p:spPr bwMode="auto">
          <a:xfrm>
            <a:off x="468198" y="3029852"/>
            <a:ext cx="8174736" cy="707886"/>
          </a:xfrm>
          <a:prstGeom prst="rect">
            <a:avLst/>
          </a:prstGeom>
          <a:solidFill>
            <a:srgbClr val="CCCCFF"/>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Policing: </a:t>
            </a:r>
            <a:r>
              <a:rPr lang="en-US" altLang="en-US" sz="2000" dirty="0" smtClean="0">
                <a:solidFill>
                  <a:srgbClr val="000000"/>
                </a:solidFill>
              </a:rPr>
              <a:t>geographic and demographic biases in targeted patrolling, “stop and frisk”, assumption of guilt/innocence, citation vs. warning…</a:t>
            </a:r>
          </a:p>
        </p:txBody>
      </p:sp>
      <p:sp>
        <p:nvSpPr>
          <p:cNvPr id="6" name="Text Box 3"/>
          <p:cNvSpPr txBox="1">
            <a:spLocks noChangeArrowheads="1"/>
          </p:cNvSpPr>
          <p:nvPr/>
        </p:nvSpPr>
        <p:spPr bwMode="auto">
          <a:xfrm>
            <a:off x="479193" y="4068376"/>
            <a:ext cx="8174736" cy="400110"/>
          </a:xfrm>
          <a:prstGeom prst="rect">
            <a:avLst/>
          </a:prstGeom>
          <a:solidFill>
            <a:srgbClr val="00B0F0"/>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Criminal justice: </a:t>
            </a:r>
            <a:r>
              <a:rPr lang="en-US" altLang="en-US" sz="2000" dirty="0" smtClean="0">
                <a:solidFill>
                  <a:srgbClr val="000000"/>
                </a:solidFill>
              </a:rPr>
              <a:t>biases in sentencing and parole/probation decisions. </a:t>
            </a:r>
          </a:p>
        </p:txBody>
      </p:sp>
      <p:sp>
        <p:nvSpPr>
          <p:cNvPr id="7" name="Text Box 3"/>
          <p:cNvSpPr txBox="1">
            <a:spLocks noChangeArrowheads="1"/>
          </p:cNvSpPr>
          <p:nvPr/>
        </p:nvSpPr>
        <p:spPr bwMode="auto">
          <a:xfrm>
            <a:off x="479193" y="4795803"/>
            <a:ext cx="8174736" cy="400110"/>
          </a:xfrm>
          <a:prstGeom prst="rect">
            <a:avLst/>
          </a:prstGeom>
          <a:solidFill>
            <a:srgbClr val="92D050"/>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Provision of city services: </a:t>
            </a:r>
            <a:r>
              <a:rPr lang="en-US" altLang="en-US" sz="2000" dirty="0" smtClean="0">
                <a:solidFill>
                  <a:srgbClr val="000000"/>
                </a:solidFill>
              </a:rPr>
              <a:t>resource disparities by neighborhood.</a:t>
            </a:r>
          </a:p>
        </p:txBody>
      </p:sp>
      <p:sp>
        <p:nvSpPr>
          <p:cNvPr id="8" name="Text Box 3"/>
          <p:cNvSpPr txBox="1">
            <a:spLocks noChangeArrowheads="1"/>
          </p:cNvSpPr>
          <p:nvPr/>
        </p:nvSpPr>
        <p:spPr bwMode="auto">
          <a:xfrm>
            <a:off x="490189" y="5513816"/>
            <a:ext cx="8174736" cy="707886"/>
          </a:xfrm>
          <a:prstGeom prst="rect">
            <a:avLst/>
          </a:prstGeom>
          <a:solidFill>
            <a:srgbClr val="FFCCCC"/>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b="1" dirty="0" smtClean="0">
                <a:solidFill>
                  <a:srgbClr val="000000"/>
                </a:solidFill>
              </a:rPr>
              <a:t>Many other quality of life factors: </a:t>
            </a:r>
            <a:r>
              <a:rPr lang="en-US" altLang="en-US" sz="2000" dirty="0" smtClean="0">
                <a:solidFill>
                  <a:srgbClr val="000000"/>
                </a:solidFill>
              </a:rPr>
              <a:t>food deserts, poverty, environmental risk factors (e.g., pollution), access to fresh water… </a:t>
            </a:r>
          </a:p>
        </p:txBody>
      </p:sp>
    </p:spTree>
    <p:extLst>
      <p:ext uri="{BB962C8B-B14F-4D97-AF65-F5344CB8AC3E}">
        <p14:creationId xmlns:p14="http://schemas.microsoft.com/office/powerpoint/2010/main" val="228290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P spid="10"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56572" y="5750673"/>
            <a:ext cx="8229600" cy="1016309"/>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smtClean="0"/>
              <a:t>Predictive parity implies Error rate imbalance</a:t>
            </a:r>
            <a:endParaRPr lang="en-US" sz="3200" dirty="0"/>
          </a:p>
        </p:txBody>
      </p:sp>
      <p:sp>
        <p:nvSpPr>
          <p:cNvPr id="20" name="Rectangle 19"/>
          <p:cNvSpPr/>
          <p:nvPr/>
        </p:nvSpPr>
        <p:spPr>
          <a:xfrm>
            <a:off x="457200" y="2792615"/>
            <a:ext cx="8229600" cy="2334324"/>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66688" y="2507816"/>
            <a:ext cx="3124200" cy="492125"/>
          </a:xfrm>
          <a:prstGeom prst="rect">
            <a:avLst/>
          </a:prstGeom>
          <a:solidFill>
            <a:srgbClr val="D9D9D9"/>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600" b="1" dirty="0">
                <a:solidFill>
                  <a:schemeClr val="tx1">
                    <a:lumMod val="65000"/>
                    <a:lumOff val="35000"/>
                  </a:schemeClr>
                </a:solidFill>
                <a:latin typeface="Gill Sans"/>
                <a:cs typeface="Gill Sans"/>
              </a:rPr>
              <a:t>Key relationship:</a:t>
            </a:r>
          </a:p>
        </p:txBody>
      </p:sp>
      <p:pic>
        <p:nvPicPr>
          <p:cNvPr id="13" name="Picture 12" descr="fpr_eq.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2195" y="3137491"/>
            <a:ext cx="7547446"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8" name="Group 27"/>
          <p:cNvGrpSpPr/>
          <p:nvPr/>
        </p:nvGrpSpPr>
        <p:grpSpPr>
          <a:xfrm>
            <a:off x="1529129" y="4272153"/>
            <a:ext cx="6064684" cy="1050907"/>
            <a:chOff x="1529129" y="4807403"/>
            <a:chExt cx="6064684" cy="1050907"/>
          </a:xfrm>
        </p:grpSpPr>
        <p:cxnSp>
          <p:nvCxnSpPr>
            <p:cNvPr id="15" name="Straight Arrow Connector 14"/>
            <p:cNvCxnSpPr>
              <a:stCxn id="17" idx="1"/>
            </p:cNvCxnSpPr>
            <p:nvPr/>
          </p:nvCxnSpPr>
          <p:spPr>
            <a:xfrm flipH="1" flipV="1">
              <a:off x="1529129" y="4807403"/>
              <a:ext cx="1950538" cy="804845"/>
            </a:xfrm>
            <a:prstGeom prst="straightConnector1">
              <a:avLst/>
            </a:prstGeom>
            <a:ln w="38100" cmpd="sng">
              <a:solidFill>
                <a:srgbClr val="BC0C25"/>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7" idx="3"/>
            </p:cNvCxnSpPr>
            <p:nvPr/>
          </p:nvCxnSpPr>
          <p:spPr>
            <a:xfrm flipV="1">
              <a:off x="5308467" y="4807403"/>
              <a:ext cx="2285346" cy="804845"/>
            </a:xfrm>
            <a:prstGeom prst="straightConnector1">
              <a:avLst/>
            </a:prstGeom>
            <a:ln w="38100" cmpd="sng">
              <a:solidFill>
                <a:srgbClr val="BC0C25"/>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479667" y="5366185"/>
              <a:ext cx="1828800" cy="492125"/>
            </a:xfrm>
            <a:prstGeom prst="rect">
              <a:avLst/>
            </a:prstGeom>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lgn="ctr">
                <a:defRPr/>
              </a:pPr>
              <a:r>
                <a:rPr lang="en-US" sz="2600" dirty="0">
                  <a:latin typeface="Gill Sans"/>
                  <a:cs typeface="Gill Sans"/>
                </a:rPr>
                <a:t>error rates</a:t>
              </a:r>
            </a:p>
          </p:txBody>
        </p:sp>
      </p:grpSp>
      <p:cxnSp>
        <p:nvCxnSpPr>
          <p:cNvPr id="18" name="Straight Arrow Connector 17"/>
          <p:cNvCxnSpPr/>
          <p:nvPr/>
        </p:nvCxnSpPr>
        <p:spPr>
          <a:xfrm flipH="1">
            <a:off x="3479667" y="2999941"/>
            <a:ext cx="718960" cy="518550"/>
          </a:xfrm>
          <a:prstGeom prst="straightConnector1">
            <a:avLst/>
          </a:prstGeom>
          <a:ln w="38100" cmpd="sng">
            <a:solidFill>
              <a:srgbClr val="BC0C25"/>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726288" y="2557732"/>
            <a:ext cx="1828800" cy="492125"/>
          </a:xfrm>
          <a:prstGeom prst="rect">
            <a:avLst/>
          </a:prstGeom>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lgn="ctr">
              <a:defRPr/>
            </a:pPr>
            <a:r>
              <a:rPr lang="en-US" sz="2600" dirty="0">
                <a:latin typeface="Gill Sans"/>
                <a:cs typeface="Gill Sans"/>
              </a:rPr>
              <a:t>prevalence</a:t>
            </a:r>
          </a:p>
        </p:txBody>
      </p:sp>
      <p:sp>
        <p:nvSpPr>
          <p:cNvPr id="21" name="TextBox 20"/>
          <p:cNvSpPr txBox="1"/>
          <p:nvPr/>
        </p:nvSpPr>
        <p:spPr>
          <a:xfrm>
            <a:off x="68434" y="1199319"/>
            <a:ext cx="9002676" cy="892552"/>
          </a:xfrm>
          <a:prstGeom prst="rect">
            <a:avLst/>
          </a:prstGeom>
          <a:solidFill>
            <a:schemeClr val="bg1">
              <a:lumMod val="85000"/>
            </a:schemeClr>
          </a:solidFill>
          <a:ln w="19050" cmpd="sng">
            <a:solidFill>
              <a:srgbClr val="BC0C25"/>
            </a:solidFill>
          </a:ln>
          <a:effectLst>
            <a:outerShdw blurRad="50800" dist="38100" dir="2700000" algn="tl" rotWithShape="0">
              <a:prstClr val="black">
                <a:alpha val="40000"/>
              </a:prstClr>
            </a:outerShdw>
          </a:effectLst>
        </p:spPr>
        <p:txBody>
          <a:bodyPr wrap="square">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pPr algn="ctr">
              <a:defRPr/>
            </a:pPr>
            <a:r>
              <a:rPr lang="en-US" sz="2000" dirty="0">
                <a:latin typeface="+mn-lt"/>
                <a:cs typeface="Gill Sans"/>
              </a:rPr>
              <a:t>P</a:t>
            </a:r>
            <a:r>
              <a:rPr lang="en-US" sz="2000" dirty="0" smtClean="0">
                <a:latin typeface="+mn-lt"/>
                <a:cs typeface="Gill Sans"/>
              </a:rPr>
              <a:t>redictive parity criterion requires:  </a:t>
            </a:r>
            <a:br>
              <a:rPr lang="en-US" sz="2000" dirty="0" smtClean="0">
                <a:latin typeface="+mn-lt"/>
                <a:cs typeface="Gill Sans"/>
              </a:rPr>
            </a:br>
            <a:r>
              <a:rPr lang="en-US" sz="1200" dirty="0">
                <a:latin typeface="+mn-lt"/>
                <a:cs typeface="Gill Sans"/>
              </a:rPr>
              <a:t/>
            </a:r>
            <a:br>
              <a:rPr lang="en-US" sz="1200" dirty="0">
                <a:latin typeface="+mn-lt"/>
                <a:cs typeface="Gill Sans"/>
              </a:rPr>
            </a:br>
            <a:r>
              <a:rPr lang="en-US" sz="2000" i="1" u="sng" dirty="0">
                <a:latin typeface="+mn-lt"/>
                <a:cs typeface="Gill Sans"/>
              </a:rPr>
              <a:t>The </a:t>
            </a:r>
            <a:r>
              <a:rPr lang="en-US" sz="2000" i="1" u="sng" dirty="0">
                <a:solidFill>
                  <a:srgbClr val="008000"/>
                </a:solidFill>
                <a:latin typeface="+mn-lt"/>
                <a:cs typeface="Gill Sans"/>
              </a:rPr>
              <a:t>Positive Predictive Value (PPV) </a:t>
            </a:r>
            <a:r>
              <a:rPr lang="en-US" sz="2000" i="1" u="sng" dirty="0">
                <a:latin typeface="+mn-lt"/>
                <a:cs typeface="Gill Sans"/>
              </a:rPr>
              <a:t>of S should be the same for all values of R. </a:t>
            </a:r>
          </a:p>
        </p:txBody>
      </p:sp>
      <p:grpSp>
        <p:nvGrpSpPr>
          <p:cNvPr id="33" name="Group 32"/>
          <p:cNvGrpSpPr/>
          <p:nvPr/>
        </p:nvGrpSpPr>
        <p:grpSpPr>
          <a:xfrm>
            <a:off x="2384405" y="2034399"/>
            <a:ext cx="3863355" cy="1282838"/>
            <a:chOff x="2384405" y="2306517"/>
            <a:chExt cx="3863355" cy="1282838"/>
          </a:xfrm>
        </p:grpSpPr>
        <p:sp>
          <p:nvSpPr>
            <p:cNvPr id="29" name="Freeform 28"/>
            <p:cNvSpPr/>
            <p:nvPr/>
          </p:nvSpPr>
          <p:spPr>
            <a:xfrm>
              <a:off x="2384405" y="2306517"/>
              <a:ext cx="3863355" cy="1282838"/>
            </a:xfrm>
            <a:custGeom>
              <a:avLst/>
              <a:gdLst>
                <a:gd name="connsiteX0" fmla="*/ 0 w 3863355"/>
                <a:gd name="connsiteY0" fmla="*/ 0 h 1282838"/>
                <a:gd name="connsiteX1" fmla="*/ 233257 w 3863355"/>
                <a:gd name="connsiteY1" fmla="*/ 181411 h 1282838"/>
                <a:gd name="connsiteX2" fmla="*/ 1153327 w 3863355"/>
                <a:gd name="connsiteY2" fmla="*/ 168453 h 1282838"/>
                <a:gd name="connsiteX3" fmla="*/ 3369269 w 3863355"/>
                <a:gd name="connsiteY3" fmla="*/ 142537 h 1282838"/>
                <a:gd name="connsiteX4" fmla="*/ 3861700 w 3863355"/>
                <a:gd name="connsiteY4" fmla="*/ 362823 h 1282838"/>
                <a:gd name="connsiteX5" fmla="*/ 3291516 w 3863355"/>
                <a:gd name="connsiteY5" fmla="*/ 1282838 h 128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355" h="1282838">
                  <a:moveTo>
                    <a:pt x="0" y="0"/>
                  </a:moveTo>
                  <a:cubicBezTo>
                    <a:pt x="20518" y="76668"/>
                    <a:pt x="41036" y="153336"/>
                    <a:pt x="233257" y="181411"/>
                  </a:cubicBezTo>
                  <a:cubicBezTo>
                    <a:pt x="425478" y="209487"/>
                    <a:pt x="1153327" y="168453"/>
                    <a:pt x="1153327" y="168453"/>
                  </a:cubicBezTo>
                  <a:cubicBezTo>
                    <a:pt x="1675996" y="161974"/>
                    <a:pt x="2917874" y="110142"/>
                    <a:pt x="3369269" y="142537"/>
                  </a:cubicBezTo>
                  <a:cubicBezTo>
                    <a:pt x="3820665" y="174932"/>
                    <a:pt x="3874659" y="172773"/>
                    <a:pt x="3861700" y="362823"/>
                  </a:cubicBezTo>
                  <a:cubicBezTo>
                    <a:pt x="3848741" y="552873"/>
                    <a:pt x="3291516" y="1282838"/>
                    <a:pt x="3291516" y="1282838"/>
                  </a:cubicBezTo>
                </a:path>
              </a:pathLst>
            </a:custGeom>
            <a:ln w="285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Straight Arrow Connector 30"/>
            <p:cNvCxnSpPr/>
            <p:nvPr/>
          </p:nvCxnSpPr>
          <p:spPr>
            <a:xfrm flipH="1">
              <a:off x="5650004" y="3321975"/>
              <a:ext cx="233257" cy="26738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457200" y="5750674"/>
            <a:ext cx="8229600" cy="1077218"/>
          </a:xfrm>
          <a:prstGeom prst="rect">
            <a:avLst/>
          </a:prstGeom>
        </p:spPr>
        <p:txBody>
          <a:bodyPr wrap="square">
            <a:spAutoFit/>
          </a:bodyPr>
          <a:lstStyle/>
          <a:p>
            <a:pPr defTabSz="4419600">
              <a:defRPr/>
            </a:pPr>
            <a:endParaRPr lang="en-US" sz="1400" dirty="0" smtClean="0">
              <a:latin typeface="Gill Sans"/>
              <a:cs typeface="Gill Sans"/>
            </a:endParaRPr>
          </a:p>
          <a:p>
            <a:pPr defTabSz="4419600">
              <a:defRPr/>
            </a:pPr>
            <a:r>
              <a:rPr lang="en-US" sz="2000" dirty="0" smtClean="0">
                <a:cs typeface="Gill Sans"/>
              </a:rPr>
              <a:t>When </a:t>
            </a:r>
            <a:r>
              <a:rPr lang="en-US" sz="2000" dirty="0">
                <a:cs typeface="Gill Sans"/>
              </a:rPr>
              <a:t>the </a:t>
            </a:r>
            <a:r>
              <a:rPr lang="en-US" sz="2000" i="1" dirty="0">
                <a:solidFill>
                  <a:schemeClr val="accent2"/>
                </a:solidFill>
                <a:cs typeface="Gill Sans"/>
              </a:rPr>
              <a:t>prevalence</a:t>
            </a:r>
            <a:r>
              <a:rPr lang="en-US" sz="2000" dirty="0">
                <a:cs typeface="Gill Sans"/>
              </a:rPr>
              <a:t> differs across groups, requiring that the </a:t>
            </a:r>
            <a:r>
              <a:rPr lang="en-US" sz="2000" dirty="0">
                <a:solidFill>
                  <a:srgbClr val="008000"/>
                </a:solidFill>
                <a:cs typeface="Gill Sans"/>
              </a:rPr>
              <a:t>PPV</a:t>
            </a:r>
            <a:r>
              <a:rPr lang="en-US" sz="2000" dirty="0">
                <a:cs typeface="Gill Sans"/>
              </a:rPr>
              <a:t>’s be equal implies that the </a:t>
            </a:r>
            <a:r>
              <a:rPr lang="en-US" sz="2000" dirty="0">
                <a:solidFill>
                  <a:srgbClr val="C0504D"/>
                </a:solidFill>
                <a:cs typeface="Gill Sans"/>
              </a:rPr>
              <a:t>FNR </a:t>
            </a:r>
            <a:r>
              <a:rPr lang="en-US" sz="2000" dirty="0">
                <a:cs typeface="Gill Sans"/>
              </a:rPr>
              <a:t>and </a:t>
            </a:r>
            <a:r>
              <a:rPr lang="en-US" sz="2000" dirty="0">
                <a:solidFill>
                  <a:srgbClr val="C0504D"/>
                </a:solidFill>
                <a:cs typeface="Gill Sans"/>
              </a:rPr>
              <a:t>FPR</a:t>
            </a:r>
            <a:r>
              <a:rPr lang="en-US" sz="2000" dirty="0">
                <a:cs typeface="Gill Sans"/>
              </a:rPr>
              <a:t> </a:t>
            </a:r>
            <a:r>
              <a:rPr lang="en-US" sz="2000" i="1" u="sng" dirty="0">
                <a:cs typeface="Gill Sans"/>
              </a:rPr>
              <a:t>cannot both be equal</a:t>
            </a:r>
            <a:r>
              <a:rPr lang="en-US" sz="2000" dirty="0">
                <a:cs typeface="Gill Sans"/>
              </a:rPr>
              <a:t> across those groups.</a:t>
            </a:r>
          </a:p>
          <a:p>
            <a:pPr algn="r" defTabSz="4419600">
              <a:defRPr/>
            </a:pPr>
            <a:r>
              <a:rPr lang="en-US" sz="1000" dirty="0">
                <a:solidFill>
                  <a:schemeClr val="bg1">
                    <a:lumMod val="50000"/>
                  </a:schemeClr>
                </a:solidFill>
                <a:latin typeface="Gill Sans"/>
                <a:cs typeface="Gill Sans"/>
              </a:rPr>
              <a:t>(Except in edge </a:t>
            </a:r>
            <a:r>
              <a:rPr lang="en-US" sz="1000" dirty="0" smtClean="0">
                <a:solidFill>
                  <a:schemeClr val="bg1">
                    <a:lumMod val="50000"/>
                  </a:schemeClr>
                </a:solidFill>
                <a:latin typeface="Gill Sans"/>
                <a:cs typeface="Gill Sans"/>
              </a:rPr>
              <a:t>cases </a:t>
            </a:r>
            <a:r>
              <a:rPr lang="en-US" sz="1000" dirty="0">
                <a:solidFill>
                  <a:schemeClr val="bg1">
                    <a:lumMod val="50000"/>
                  </a:schemeClr>
                </a:solidFill>
                <a:latin typeface="Gill Sans"/>
                <a:cs typeface="Gill Sans"/>
              </a:rPr>
              <a:t>such as when PPV = 1)</a:t>
            </a:r>
          </a:p>
        </p:txBody>
      </p:sp>
      <p:grpSp>
        <p:nvGrpSpPr>
          <p:cNvPr id="5" name="Group 4"/>
          <p:cNvGrpSpPr/>
          <p:nvPr/>
        </p:nvGrpSpPr>
        <p:grpSpPr>
          <a:xfrm>
            <a:off x="198023" y="5452779"/>
            <a:ext cx="5812050" cy="492125"/>
            <a:chOff x="198023" y="5452779"/>
            <a:chExt cx="5812050" cy="492125"/>
          </a:xfrm>
        </p:grpSpPr>
        <p:sp>
          <p:nvSpPr>
            <p:cNvPr id="35" name="TextBox 34"/>
            <p:cNvSpPr txBox="1"/>
            <p:nvPr/>
          </p:nvSpPr>
          <p:spPr>
            <a:xfrm>
              <a:off x="198023" y="5452779"/>
              <a:ext cx="5685238" cy="492125"/>
            </a:xfrm>
            <a:prstGeom prst="rect">
              <a:avLst/>
            </a:prstGeom>
            <a:solidFill>
              <a:schemeClr val="bg1">
                <a:lumMod val="85000"/>
              </a:schemeClr>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600" b="1" dirty="0" smtClean="0">
                  <a:solidFill>
                    <a:schemeClr val="tx1">
                      <a:lumMod val="65000"/>
                      <a:lumOff val="35000"/>
                    </a:schemeClr>
                  </a:solidFill>
                  <a:latin typeface="Gill Sans"/>
                  <a:cs typeface="Gill Sans"/>
                </a:rPr>
                <a:t>Takeaway</a:t>
              </a:r>
              <a:endParaRPr lang="en-US" sz="2600" b="1" dirty="0">
                <a:solidFill>
                  <a:schemeClr val="tx1">
                    <a:lumMod val="65000"/>
                    <a:lumOff val="35000"/>
                  </a:schemeClr>
                </a:solidFill>
                <a:latin typeface="Gill Sans"/>
                <a:cs typeface="Gill Sans"/>
              </a:endParaRPr>
            </a:p>
          </p:txBody>
        </p:sp>
        <p:sp>
          <p:nvSpPr>
            <p:cNvPr id="4" name="TextBox 3"/>
            <p:cNvSpPr txBox="1"/>
            <p:nvPr/>
          </p:nvSpPr>
          <p:spPr>
            <a:xfrm flipH="1">
              <a:off x="1819373" y="5528282"/>
              <a:ext cx="4190700" cy="369332"/>
            </a:xfrm>
            <a:prstGeom prst="rect">
              <a:avLst/>
            </a:prstGeom>
            <a:noFill/>
          </p:spPr>
          <p:txBody>
            <a:bodyPr wrap="square" rtlCol="0">
              <a:spAutoFit/>
            </a:bodyPr>
            <a:lstStyle/>
            <a:p>
              <a:r>
                <a:rPr lang="en-US" dirty="0" err="1" smtClean="0">
                  <a:solidFill>
                    <a:srgbClr val="BB0B1E"/>
                  </a:solidFill>
                </a:rPr>
                <a:t>Chouldechova</a:t>
              </a:r>
              <a:r>
                <a:rPr lang="en-US" dirty="0" smtClean="0">
                  <a:solidFill>
                    <a:srgbClr val="BB0B1E"/>
                  </a:solidFill>
                </a:rPr>
                <a:t> 2016</a:t>
              </a:r>
              <a:r>
                <a:rPr lang="en-US" dirty="0" smtClean="0"/>
                <a:t>, Kleinberg </a:t>
              </a:r>
              <a:r>
                <a:rPr lang="en-US" i="1" dirty="0" smtClean="0"/>
                <a:t>et al. </a:t>
              </a:r>
              <a:r>
                <a:rPr lang="en-US" dirty="0" smtClean="0"/>
                <a:t>2016</a:t>
              </a:r>
              <a:endParaRPr lang="en-US" dirty="0"/>
            </a:p>
          </p:txBody>
        </p:sp>
      </p:grpSp>
    </p:spTree>
    <p:extLst>
      <p:ext uri="{BB962C8B-B14F-4D97-AF65-F5344CB8AC3E}">
        <p14:creationId xmlns:p14="http://schemas.microsoft.com/office/powerpoint/2010/main" val="330006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0" grpId="0" animBg="1"/>
      <p:bldP spid="12" grpId="0" animBg="1"/>
      <p:bldP spid="19" grpId="0" animBg="1"/>
      <p:bldP spid="21" grpId="0" animBg="1"/>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Sentencing guidelines</a:t>
            </a:r>
            <a:endParaRPr lang="en-US" dirty="0"/>
          </a:p>
        </p:txBody>
      </p:sp>
      <p:sp>
        <p:nvSpPr>
          <p:cNvPr id="3" name="Content Placeholder 2"/>
          <p:cNvSpPr>
            <a:spLocks noGrp="1"/>
          </p:cNvSpPr>
          <p:nvPr>
            <p:ph idx="1"/>
          </p:nvPr>
        </p:nvSpPr>
        <p:spPr>
          <a:xfrm>
            <a:off x="457200" y="1165825"/>
            <a:ext cx="8229600" cy="4525963"/>
          </a:xfrm>
        </p:spPr>
        <p:txBody>
          <a:bodyPr/>
          <a:lstStyle/>
          <a:p>
            <a:pPr marL="0" indent="0" defTabSz="4419600">
              <a:buNone/>
              <a:defRPr/>
            </a:pPr>
            <a:r>
              <a:rPr lang="en-US" sz="2000" dirty="0">
                <a:solidFill>
                  <a:srgbClr val="BC0C25"/>
                </a:solidFill>
                <a:latin typeface="Gill Sans"/>
                <a:cs typeface="Gill Sans"/>
              </a:rPr>
              <a:t>Guidelines</a:t>
            </a:r>
            <a:r>
              <a:rPr lang="en-US" sz="2000" dirty="0">
                <a:solidFill>
                  <a:srgbClr val="646266"/>
                </a:solidFill>
                <a:latin typeface="Gill Sans"/>
                <a:cs typeface="Gill Sans"/>
              </a:rPr>
              <a:t> </a:t>
            </a:r>
            <a:r>
              <a:rPr lang="en-US" sz="2000" dirty="0">
                <a:latin typeface="Gill Sans"/>
                <a:cs typeface="Gill Sans"/>
              </a:rPr>
              <a:t>provide a </a:t>
            </a:r>
            <a:r>
              <a:rPr lang="en-US" sz="2000" i="1" dirty="0">
                <a:solidFill>
                  <a:srgbClr val="BC0C25"/>
                </a:solidFill>
                <a:latin typeface="Gill Sans"/>
                <a:cs typeface="Gill Sans"/>
              </a:rPr>
              <a:t>range of possible sentences</a:t>
            </a:r>
            <a:r>
              <a:rPr lang="en-US" sz="2000" dirty="0">
                <a:latin typeface="Gill Sans"/>
                <a:cs typeface="Gill Sans"/>
              </a:rPr>
              <a:t> [</a:t>
            </a:r>
            <a:r>
              <a:rPr lang="en-US" sz="2000" i="1" dirty="0" err="1">
                <a:latin typeface="Gill Sans"/>
                <a:cs typeface="Gill Sans"/>
              </a:rPr>
              <a:t>t</a:t>
            </a:r>
            <a:r>
              <a:rPr lang="en-US" sz="2000" baseline="-25000" dirty="0" err="1">
                <a:latin typeface="Gill Sans"/>
                <a:cs typeface="Gill Sans"/>
              </a:rPr>
              <a:t>min</a:t>
            </a:r>
            <a:r>
              <a:rPr lang="en-US" sz="2000" dirty="0">
                <a:latin typeface="Gill Sans"/>
                <a:cs typeface="Gill Sans"/>
              </a:rPr>
              <a:t>, </a:t>
            </a:r>
            <a:r>
              <a:rPr lang="en-US" sz="2000" i="1" dirty="0" err="1">
                <a:latin typeface="Gill Sans"/>
                <a:cs typeface="Gill Sans"/>
              </a:rPr>
              <a:t>t</a:t>
            </a:r>
            <a:r>
              <a:rPr lang="en-US" sz="2000" baseline="-25000" dirty="0" err="1">
                <a:latin typeface="Gill Sans"/>
                <a:cs typeface="Gill Sans"/>
              </a:rPr>
              <a:t>max</a:t>
            </a:r>
            <a:r>
              <a:rPr lang="en-US" sz="2000" dirty="0">
                <a:latin typeface="Gill Sans"/>
                <a:cs typeface="Gill Sans"/>
              </a:rPr>
              <a:t>] based </a:t>
            </a:r>
            <a:r>
              <a:rPr lang="en-US" sz="2000" dirty="0" smtClean="0">
                <a:latin typeface="Gill Sans"/>
                <a:cs typeface="Gill Sans"/>
              </a:rPr>
              <a:t>on </a:t>
            </a:r>
            <a:r>
              <a:rPr lang="en-US" sz="2000" dirty="0">
                <a:latin typeface="Gill Sans"/>
                <a:cs typeface="Gill Sans"/>
              </a:rPr>
              <a:t>a convicted offender’s </a:t>
            </a:r>
            <a:r>
              <a:rPr lang="en-US" sz="2000" i="1" dirty="0">
                <a:latin typeface="Gill Sans"/>
                <a:cs typeface="Gill Sans"/>
              </a:rPr>
              <a:t>current crime</a:t>
            </a:r>
            <a:r>
              <a:rPr lang="en-US" sz="2000" dirty="0">
                <a:latin typeface="Gill Sans"/>
                <a:cs typeface="Gill Sans"/>
              </a:rPr>
              <a:t> and </a:t>
            </a:r>
            <a:r>
              <a:rPr lang="en-US" sz="2000" i="1" dirty="0">
                <a:latin typeface="Gill Sans"/>
                <a:cs typeface="Gill Sans"/>
              </a:rPr>
              <a:t>criminal </a:t>
            </a:r>
            <a:r>
              <a:rPr lang="en-US" sz="2000" i="1" dirty="0" smtClean="0">
                <a:latin typeface="Gill Sans"/>
                <a:cs typeface="Gill Sans"/>
              </a:rPr>
              <a:t>history.</a:t>
            </a:r>
            <a:endParaRPr lang="en-US" sz="2000" dirty="0">
              <a:latin typeface="Gill Sans"/>
              <a:cs typeface="Gill Sans"/>
            </a:endParaRPr>
          </a:p>
          <a:p>
            <a:endParaRPr lang="en-US" dirty="0"/>
          </a:p>
        </p:txBody>
      </p:sp>
      <p:grpSp>
        <p:nvGrpSpPr>
          <p:cNvPr id="4" name="Group 3"/>
          <p:cNvGrpSpPr>
            <a:grpSpLocks/>
          </p:cNvGrpSpPr>
          <p:nvPr/>
        </p:nvGrpSpPr>
        <p:grpSpPr bwMode="auto">
          <a:xfrm>
            <a:off x="1" y="2042567"/>
            <a:ext cx="9134937" cy="3817290"/>
            <a:chOff x="27698700" y="9944105"/>
            <a:chExt cx="6442733" cy="269239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98700" y="9944105"/>
              <a:ext cx="6438900" cy="723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27933" y="10668004"/>
              <a:ext cx="6413500" cy="196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 name="Rectangle 6"/>
          <p:cNvSpPr/>
          <p:nvPr/>
        </p:nvSpPr>
        <p:spPr>
          <a:xfrm>
            <a:off x="4111499" y="2741312"/>
            <a:ext cx="653817" cy="3244307"/>
          </a:xfrm>
          <a:prstGeom prst="rect">
            <a:avLst/>
          </a:prstGeom>
          <a:noFill/>
          <a:ln w="38100" cmpd="sng">
            <a:solidFill>
              <a:srgbClr val="9F0A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bwMode="auto">
          <a:xfrm>
            <a:off x="168012" y="6086219"/>
            <a:ext cx="8622005" cy="707886"/>
          </a:xfrm>
          <a:prstGeom prst="rect">
            <a:avLst/>
          </a:prstGeom>
          <a:solidFill>
            <a:srgbClr val="EEECE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000" dirty="0" smtClean="0">
                <a:cs typeface="Gill Sans"/>
              </a:rPr>
              <a:t>Broward County data is insufficient to calculate prior record scores for our cohort, so we’ll assume a prior score of 1 for the empirical analysis.</a:t>
            </a:r>
            <a:endParaRPr lang="en-US" sz="2000" dirty="0">
              <a:cs typeface="Gill Sans"/>
            </a:endParaRPr>
          </a:p>
        </p:txBody>
      </p:sp>
    </p:spTree>
    <p:extLst>
      <p:ext uri="{BB962C8B-B14F-4D97-AF65-F5344CB8AC3E}">
        <p14:creationId xmlns:p14="http://schemas.microsoft.com/office/powerpoint/2010/main" val="338980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35134" y="853833"/>
            <a:ext cx="755401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r>
              <a:rPr lang="en-US" sz="2600" dirty="0">
                <a:latin typeface="Gill Sans" charset="0"/>
                <a:cs typeface="Gill Sans" charset="0"/>
              </a:rPr>
              <a:t>We’ll consider two </a:t>
            </a:r>
            <a:r>
              <a:rPr lang="en-US" sz="2600" i="1" dirty="0">
                <a:solidFill>
                  <a:srgbClr val="BC0C25"/>
                </a:solidFill>
                <a:latin typeface="Gill Sans" charset="0"/>
                <a:cs typeface="Gill Sans" charset="0"/>
              </a:rPr>
              <a:t>risk-based sentencing policies</a:t>
            </a:r>
            <a:r>
              <a:rPr lang="en-US" sz="2600" dirty="0">
                <a:latin typeface="Gill Sans" charset="0"/>
                <a:cs typeface="Gill Sans" charset="0"/>
              </a:rPr>
              <a:t>:</a:t>
            </a:r>
          </a:p>
        </p:txBody>
      </p:sp>
      <p:grpSp>
        <p:nvGrpSpPr>
          <p:cNvPr id="5" name="Group 4"/>
          <p:cNvGrpSpPr>
            <a:grpSpLocks/>
          </p:cNvGrpSpPr>
          <p:nvPr/>
        </p:nvGrpSpPr>
        <p:grpSpPr bwMode="auto">
          <a:xfrm>
            <a:off x="709400" y="1691194"/>
            <a:ext cx="7134340" cy="1381404"/>
            <a:chOff x="35433000" y="8194357"/>
            <a:chExt cx="6477000" cy="1254443"/>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50698" y="8458200"/>
              <a:ext cx="5759302" cy="990600"/>
            </a:xfrm>
            <a:prstGeom prst="rect">
              <a:avLst/>
            </a:prstGeom>
            <a:noFill/>
            <a:ln w="19050">
              <a:solidFill>
                <a:srgbClr val="BC0C25"/>
              </a:solidFill>
              <a:miter lim="800000"/>
              <a:headEnd/>
              <a:tailEnd/>
            </a:ln>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35433000" y="8194357"/>
              <a:ext cx="2133600" cy="492250"/>
            </a:xfrm>
            <a:prstGeom prst="rect">
              <a:avLst/>
            </a:prstGeom>
            <a:solidFill>
              <a:schemeClr val="bg1">
                <a:lumMod val="85000"/>
              </a:schemeClr>
            </a:solidFill>
            <a:ln w="38100" cmpd="sng">
              <a:solidFill>
                <a:srgbClr val="BC0C25"/>
              </a:solidFill>
            </a:ln>
          </p:spPr>
          <p:txBody>
            <a:bodyPr>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pPr algn="ctr">
                <a:defRPr/>
              </a:pPr>
              <a:r>
                <a:rPr lang="en-US" sz="2600" dirty="0" err="1">
                  <a:latin typeface="Gill Sans"/>
                  <a:cs typeface="Gill Sans"/>
                </a:rPr>
                <a:t>MinMax</a:t>
              </a:r>
              <a:endParaRPr lang="en-US" sz="2600" dirty="0">
                <a:latin typeface="Gill Sans"/>
                <a:cs typeface="Gill Sans"/>
              </a:endParaRPr>
            </a:p>
          </p:txBody>
        </p:sp>
      </p:grpSp>
      <p:grpSp>
        <p:nvGrpSpPr>
          <p:cNvPr id="6" name="Group 5"/>
          <p:cNvGrpSpPr>
            <a:grpSpLocks/>
          </p:cNvGrpSpPr>
          <p:nvPr/>
        </p:nvGrpSpPr>
        <p:grpSpPr bwMode="auto">
          <a:xfrm>
            <a:off x="835134" y="5061649"/>
            <a:ext cx="7099368" cy="1381404"/>
            <a:chOff x="35433000" y="9565957"/>
            <a:chExt cx="6445102" cy="125444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18800" y="9829800"/>
              <a:ext cx="5759302" cy="990600"/>
            </a:xfrm>
            <a:prstGeom prst="rect">
              <a:avLst/>
            </a:prstGeom>
            <a:noFill/>
            <a:ln w="19050">
              <a:solidFill>
                <a:srgbClr val="BC0C25"/>
              </a:solidFill>
              <a:miter lim="800000"/>
              <a:headEnd/>
              <a:tailEnd/>
            </a:ln>
            <a:extLst>
              <a:ext uri="{909E8E84-426E-40dd-AFC4-6F175D3DCCD1}">
                <a14:hiddenFill xmlns="" xmlns:a14="http://schemas.microsoft.com/office/drawing/2010/main">
                  <a:solidFill>
                    <a:srgbClr val="FFFFFF"/>
                  </a:solidFill>
                </a14:hiddenFill>
              </a:ext>
            </a:extLst>
          </p:spPr>
        </p:pic>
        <p:sp>
          <p:nvSpPr>
            <p:cNvPr id="8" name="TextBox 7"/>
            <p:cNvSpPr txBox="1">
              <a:spLocks noChangeArrowheads="1"/>
            </p:cNvSpPr>
            <p:nvPr/>
          </p:nvSpPr>
          <p:spPr bwMode="auto">
            <a:xfrm>
              <a:off x="35433000" y="9565957"/>
              <a:ext cx="2133600" cy="492443"/>
            </a:xfrm>
            <a:prstGeom prst="rect">
              <a:avLst/>
            </a:prstGeom>
            <a:solidFill>
              <a:srgbClr val="D9D9D9"/>
            </a:solidFill>
            <a:ln w="38100">
              <a:solidFill>
                <a:srgbClr val="BC0C25"/>
              </a:solidFill>
              <a:miter lim="800000"/>
              <a:headEnd/>
              <a:tailEnd/>
            </a:ln>
          </p:spPr>
          <p:txBody>
            <a:bodyPr>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pPr algn="ctr"/>
              <a:r>
                <a:rPr lang="en-US" sz="2600">
                  <a:latin typeface="Gill Sans" charset="0"/>
                  <a:cs typeface="Gill Sans" charset="0"/>
                </a:rPr>
                <a:t>Interpolation</a:t>
              </a:r>
            </a:p>
          </p:txBody>
        </p:sp>
      </p:grpSp>
      <p:pic>
        <p:nvPicPr>
          <p:cNvPr id="14" name="Picture 13"/>
          <p:cNvPicPr>
            <a:picLocks noChangeAspect="1"/>
          </p:cNvPicPr>
          <p:nvPr/>
        </p:nvPicPr>
        <p:blipFill>
          <a:blip r:embed="rId4"/>
          <a:stretch>
            <a:fillRect/>
          </a:stretch>
        </p:blipFill>
        <p:spPr>
          <a:xfrm>
            <a:off x="-25146" y="3298245"/>
            <a:ext cx="9370321" cy="1207127"/>
          </a:xfrm>
          <a:prstGeom prst="rect">
            <a:avLst/>
          </a:prstGeom>
        </p:spPr>
      </p:pic>
      <p:sp>
        <p:nvSpPr>
          <p:cNvPr id="24" name="Freeform 23"/>
          <p:cNvSpPr/>
          <p:nvPr/>
        </p:nvSpPr>
        <p:spPr>
          <a:xfrm>
            <a:off x="3529049" y="2326344"/>
            <a:ext cx="745906" cy="1358082"/>
          </a:xfrm>
          <a:custGeom>
            <a:avLst/>
            <a:gdLst>
              <a:gd name="connsiteX0" fmla="*/ 242970 w 745906"/>
              <a:gd name="connsiteY0" fmla="*/ 0 h 1358082"/>
              <a:gd name="connsiteX1" fmla="*/ 4076 w 745906"/>
              <a:gd name="connsiteY1" fmla="*/ 377245 h 1358082"/>
              <a:gd name="connsiteX2" fmla="*/ 418998 w 745906"/>
              <a:gd name="connsiteY2" fmla="*/ 817364 h 1358082"/>
              <a:gd name="connsiteX3" fmla="*/ 745906 w 745906"/>
              <a:gd name="connsiteY3" fmla="*/ 1358082 h 1358082"/>
            </a:gdLst>
            <a:ahLst/>
            <a:cxnLst>
              <a:cxn ang="0">
                <a:pos x="connsiteX0" y="connsiteY0"/>
              </a:cxn>
              <a:cxn ang="0">
                <a:pos x="connsiteX1" y="connsiteY1"/>
              </a:cxn>
              <a:cxn ang="0">
                <a:pos x="connsiteX2" y="connsiteY2"/>
              </a:cxn>
              <a:cxn ang="0">
                <a:pos x="connsiteX3" y="connsiteY3"/>
              </a:cxn>
            </a:cxnLst>
            <a:rect l="l" t="t" r="r" b="b"/>
            <a:pathLst>
              <a:path w="745906" h="1358082">
                <a:moveTo>
                  <a:pt x="242970" y="0"/>
                </a:moveTo>
                <a:cubicBezTo>
                  <a:pt x="108854" y="120509"/>
                  <a:pt x="-25262" y="241018"/>
                  <a:pt x="4076" y="377245"/>
                </a:cubicBezTo>
                <a:cubicBezTo>
                  <a:pt x="33414" y="513472"/>
                  <a:pt x="295360" y="653891"/>
                  <a:pt x="418998" y="817364"/>
                </a:cubicBezTo>
                <a:cubicBezTo>
                  <a:pt x="542636" y="980837"/>
                  <a:pt x="745906" y="1358082"/>
                  <a:pt x="745906" y="1358082"/>
                </a:cubicBezTo>
              </a:path>
            </a:pathLst>
          </a:custGeom>
          <a:ln>
            <a:solidFill>
              <a:srgbClr val="BB0B1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375541" y="2791613"/>
            <a:ext cx="228165" cy="943113"/>
          </a:xfrm>
          <a:custGeom>
            <a:avLst/>
            <a:gdLst>
              <a:gd name="connsiteX0" fmla="*/ 0 w 228165"/>
              <a:gd name="connsiteY0" fmla="*/ 0 h 943113"/>
              <a:gd name="connsiteX1" fmla="*/ 226321 w 228165"/>
              <a:gd name="connsiteY1" fmla="*/ 377245 h 943113"/>
              <a:gd name="connsiteX2" fmla="*/ 113160 w 228165"/>
              <a:gd name="connsiteY2" fmla="*/ 943113 h 943113"/>
            </a:gdLst>
            <a:ahLst/>
            <a:cxnLst>
              <a:cxn ang="0">
                <a:pos x="connsiteX0" y="connsiteY0"/>
              </a:cxn>
              <a:cxn ang="0">
                <a:pos x="connsiteX1" y="connsiteY1"/>
              </a:cxn>
              <a:cxn ang="0">
                <a:pos x="connsiteX2" y="connsiteY2"/>
              </a:cxn>
            </a:cxnLst>
            <a:rect l="l" t="t" r="r" b="b"/>
            <a:pathLst>
              <a:path w="228165" h="943113">
                <a:moveTo>
                  <a:pt x="0" y="0"/>
                </a:moveTo>
                <a:cubicBezTo>
                  <a:pt x="103730" y="110030"/>
                  <a:pt x="207461" y="220060"/>
                  <a:pt x="226321" y="377245"/>
                </a:cubicBezTo>
                <a:cubicBezTo>
                  <a:pt x="245181" y="534431"/>
                  <a:pt x="113160" y="943113"/>
                  <a:pt x="113160" y="943113"/>
                </a:cubicBezTo>
              </a:path>
            </a:pathLst>
          </a:custGeom>
          <a:ln>
            <a:solidFill>
              <a:srgbClr val="BB0B1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476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73315" y="387232"/>
            <a:ext cx="9256192" cy="4238759"/>
            <a:chOff x="28575000" y="13716000"/>
            <a:chExt cx="12645367" cy="5791200"/>
          </a:xfrm>
        </p:grpSpPr>
        <p:pic>
          <p:nvPicPr>
            <p:cNvPr id="8" name="Picture 7" descr="av_sentence_minmax_righ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00" y="13716000"/>
              <a:ext cx="7239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av_sentence_int_lef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981366" y="13716000"/>
              <a:ext cx="7239001"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 name="Rectangle 9"/>
          <p:cNvSpPr/>
          <p:nvPr/>
        </p:nvSpPr>
        <p:spPr>
          <a:xfrm>
            <a:off x="5225509" y="0"/>
            <a:ext cx="3957368" cy="46259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257" y="4625991"/>
            <a:ext cx="3884052" cy="629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103670" y="5515537"/>
            <a:ext cx="3780382"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1pPr>
            <a:lvl2pPr marL="547688" indent="-90488"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2pPr>
            <a:lvl3pPr marL="1096963" indent="-182563"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3pPr>
            <a:lvl4pPr marL="1644650" indent="-273050"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4pPr>
            <a:lvl5pPr marL="2193925" indent="-365125" algn="l" rtl="0" eaLnBrk="0" fontAlgn="base" hangingPunct="0">
              <a:spcBef>
                <a:spcPct val="0"/>
              </a:spcBef>
              <a:spcAft>
                <a:spcPct val="0"/>
              </a:spcAft>
              <a:defRPr sz="38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38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38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38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3800" kern="1200">
                <a:solidFill>
                  <a:schemeClr val="tx1"/>
                </a:solidFill>
                <a:latin typeface="Times New Roman" charset="0"/>
                <a:ea typeface="ＭＳ Ｐゴシック" charset="0"/>
                <a:cs typeface="ＭＳ Ｐゴシック" charset="0"/>
              </a:defRPr>
            </a:lvl9pPr>
          </a:lstStyle>
          <a:p>
            <a:r>
              <a:rPr lang="en-US" sz="1400" dirty="0">
                <a:latin typeface="Gill Sans" charset="0"/>
                <a:cs typeface="Gill Sans" charset="0"/>
              </a:rPr>
              <a:t>* Except at OGS level 8, observed differences in average sentences between Black and White defendants in both the recidivating and non-recidivating groups are statistically significant at the 0.01 level.  </a:t>
            </a:r>
          </a:p>
        </p:txBody>
      </p:sp>
      <p:sp>
        <p:nvSpPr>
          <p:cNvPr id="14" name="Rectangle 13"/>
          <p:cNvSpPr/>
          <p:nvPr/>
        </p:nvSpPr>
        <p:spPr>
          <a:xfrm>
            <a:off x="492432" y="725646"/>
            <a:ext cx="3317434" cy="3382027"/>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Under non-discriminatory policies that </a:t>
            </a:r>
            <a:r>
              <a:rPr lang="en-US" u="sng" dirty="0" smtClean="0">
                <a:solidFill>
                  <a:schemeClr val="tx1"/>
                </a:solidFill>
              </a:rPr>
              <a:t>do not</a:t>
            </a:r>
            <a:r>
              <a:rPr lang="en-US" dirty="0" smtClean="0">
                <a:solidFill>
                  <a:schemeClr val="tx1"/>
                </a:solidFill>
              </a:rPr>
              <a:t> take risk into account, we would </a:t>
            </a:r>
            <a:r>
              <a:rPr lang="en-US" i="1" dirty="0" smtClean="0">
                <a:solidFill>
                  <a:srgbClr val="9F0A1A"/>
                </a:solidFill>
              </a:rPr>
              <a:t>expect all 4 lines to be exactly the same</a:t>
            </a:r>
            <a:r>
              <a:rPr lang="en-US" dirty="0" smtClean="0">
                <a:solidFill>
                  <a:schemeClr val="tx1"/>
                </a:solidFill>
              </a:rPr>
              <a:t>.</a:t>
            </a:r>
            <a:endParaRPr lang="en-US" dirty="0">
              <a:solidFill>
                <a:schemeClr val="tx1"/>
              </a:solidFill>
            </a:endParaRPr>
          </a:p>
        </p:txBody>
      </p:sp>
      <p:sp>
        <p:nvSpPr>
          <p:cNvPr id="16" name="Content Placeholder 15"/>
          <p:cNvSpPr>
            <a:spLocks noGrp="1"/>
          </p:cNvSpPr>
          <p:nvPr>
            <p:ph idx="1"/>
          </p:nvPr>
        </p:nvSpPr>
        <p:spPr>
          <a:xfrm>
            <a:off x="5407434" y="424599"/>
            <a:ext cx="3521128" cy="5492455"/>
          </a:xfrm>
        </p:spPr>
        <p:txBody>
          <a:bodyPr>
            <a:normAutofit/>
          </a:bodyPr>
          <a:lstStyle/>
          <a:p>
            <a:pPr>
              <a:buFont typeface="Wingdings" charset="2"/>
              <a:buChar char="Ø"/>
              <a:defRPr/>
            </a:pPr>
            <a:r>
              <a:rPr lang="en-US" sz="2000" i="1" dirty="0" smtClean="0">
                <a:cs typeface="Gill Sans"/>
              </a:rPr>
              <a:t>Recidivists</a:t>
            </a:r>
            <a:r>
              <a:rPr lang="en-US" sz="2000" dirty="0" smtClean="0">
                <a:cs typeface="Gill Sans"/>
              </a:rPr>
              <a:t> would receive </a:t>
            </a:r>
            <a:r>
              <a:rPr lang="en-US" sz="2000" dirty="0">
                <a:cs typeface="Gill Sans"/>
              </a:rPr>
              <a:t>longer sentences than </a:t>
            </a:r>
            <a:r>
              <a:rPr lang="en-US" sz="2000" i="1" dirty="0">
                <a:cs typeface="Gill Sans"/>
              </a:rPr>
              <a:t>non-</a:t>
            </a:r>
            <a:r>
              <a:rPr lang="en-US" sz="2000" i="1" dirty="0" smtClean="0">
                <a:cs typeface="Gill Sans"/>
              </a:rPr>
              <a:t>recidivists </a:t>
            </a:r>
            <a:endParaRPr lang="en-US" sz="2000" i="1" dirty="0">
              <a:cs typeface="Gill Sans"/>
            </a:endParaRPr>
          </a:p>
          <a:p>
            <a:pPr>
              <a:defRPr/>
            </a:pPr>
            <a:endParaRPr lang="en-US" sz="2000" i="1" dirty="0">
              <a:cs typeface="Gill Sans"/>
            </a:endParaRPr>
          </a:p>
          <a:p>
            <a:pPr>
              <a:buFont typeface="Wingdings" charset="2"/>
              <a:buChar char="Ø"/>
              <a:defRPr/>
            </a:pPr>
            <a:r>
              <a:rPr lang="en-US" sz="2000" dirty="0">
                <a:solidFill>
                  <a:srgbClr val="646266"/>
                </a:solidFill>
                <a:cs typeface="Gill Sans"/>
              </a:rPr>
              <a:t>Black</a:t>
            </a:r>
            <a:r>
              <a:rPr lang="en-US" sz="2000" dirty="0">
                <a:cs typeface="Gill Sans"/>
              </a:rPr>
              <a:t> defendants would receive significantly </a:t>
            </a:r>
            <a:r>
              <a:rPr lang="en-US" sz="2000" i="1" dirty="0">
                <a:solidFill>
                  <a:srgbClr val="BC0C25"/>
                </a:solidFill>
                <a:cs typeface="Gill Sans"/>
              </a:rPr>
              <a:t>longer sentences</a:t>
            </a:r>
            <a:r>
              <a:rPr lang="en-US" sz="2000" i="1" dirty="0">
                <a:cs typeface="Gill Sans"/>
              </a:rPr>
              <a:t> </a:t>
            </a:r>
            <a:r>
              <a:rPr lang="en-US" sz="2000" dirty="0">
                <a:cs typeface="Gill Sans"/>
              </a:rPr>
              <a:t>compared to </a:t>
            </a:r>
            <a:r>
              <a:rPr lang="en-US" sz="2000" dirty="0">
                <a:solidFill>
                  <a:srgbClr val="C07905"/>
                </a:solidFill>
                <a:cs typeface="Gill Sans"/>
              </a:rPr>
              <a:t>White</a:t>
            </a:r>
            <a:r>
              <a:rPr lang="en-US" sz="2000" dirty="0">
                <a:solidFill>
                  <a:srgbClr val="646266"/>
                </a:solidFill>
                <a:cs typeface="Gill Sans"/>
              </a:rPr>
              <a:t> </a:t>
            </a:r>
            <a:r>
              <a:rPr lang="en-US" sz="2000" dirty="0">
                <a:cs typeface="Gill Sans"/>
              </a:rPr>
              <a:t>defendants.  </a:t>
            </a:r>
          </a:p>
          <a:p>
            <a:pPr>
              <a:buFont typeface="Wingdings" charset="2"/>
              <a:buChar char="Ø"/>
              <a:defRPr/>
            </a:pPr>
            <a:endParaRPr lang="en-US" sz="2000" dirty="0">
              <a:cs typeface="Gill Sans"/>
            </a:endParaRPr>
          </a:p>
          <a:p>
            <a:pPr>
              <a:buFont typeface="Wingdings" charset="2"/>
              <a:buChar char="Ø"/>
              <a:defRPr/>
            </a:pPr>
            <a:r>
              <a:rPr lang="en-US" sz="2000" dirty="0">
                <a:cs typeface="Gill Sans"/>
              </a:rPr>
              <a:t>Among </a:t>
            </a:r>
            <a:r>
              <a:rPr lang="en-US" sz="2000" i="1" dirty="0">
                <a:solidFill>
                  <a:srgbClr val="BC0C25"/>
                </a:solidFill>
                <a:cs typeface="Gill Sans"/>
              </a:rPr>
              <a:t>non-</a:t>
            </a:r>
            <a:r>
              <a:rPr lang="en-US" sz="2000" i="1" dirty="0" smtClean="0">
                <a:solidFill>
                  <a:srgbClr val="BC0C25"/>
                </a:solidFill>
                <a:cs typeface="Gill Sans"/>
              </a:rPr>
              <a:t>recidivists</a:t>
            </a:r>
            <a:r>
              <a:rPr lang="en-US" sz="2000" dirty="0" smtClean="0">
                <a:cs typeface="Gill Sans"/>
              </a:rPr>
              <a:t>, </a:t>
            </a:r>
            <a:r>
              <a:rPr lang="en-US" sz="2000" dirty="0">
                <a:cs typeface="Gill Sans"/>
              </a:rPr>
              <a:t>this is due to the </a:t>
            </a:r>
            <a:r>
              <a:rPr lang="en-US" sz="2000" i="1" dirty="0">
                <a:solidFill>
                  <a:srgbClr val="BC0C25"/>
                </a:solidFill>
                <a:cs typeface="Gill Sans"/>
              </a:rPr>
              <a:t>higher </a:t>
            </a:r>
            <a:r>
              <a:rPr lang="en-US" sz="2000" u="sng" dirty="0">
                <a:solidFill>
                  <a:srgbClr val="BC0C25"/>
                </a:solidFill>
                <a:cs typeface="Gill Sans"/>
              </a:rPr>
              <a:t>FPR</a:t>
            </a:r>
            <a:r>
              <a:rPr lang="en-US" sz="2000" i="1" dirty="0">
                <a:solidFill>
                  <a:srgbClr val="BC0C25"/>
                </a:solidFill>
                <a:cs typeface="Gill Sans"/>
              </a:rPr>
              <a:t> </a:t>
            </a:r>
            <a:r>
              <a:rPr lang="en-US" sz="2000" dirty="0">
                <a:cs typeface="Gill Sans"/>
              </a:rPr>
              <a:t>among </a:t>
            </a:r>
            <a:r>
              <a:rPr lang="en-US" sz="2000" dirty="0">
                <a:solidFill>
                  <a:srgbClr val="646266"/>
                </a:solidFill>
                <a:cs typeface="Gill Sans"/>
              </a:rPr>
              <a:t>Black</a:t>
            </a:r>
            <a:r>
              <a:rPr lang="en-US" sz="2000" dirty="0">
                <a:cs typeface="Gill Sans"/>
              </a:rPr>
              <a:t> defendants.</a:t>
            </a:r>
          </a:p>
          <a:p>
            <a:pPr>
              <a:buFont typeface="Wingdings" charset="2"/>
              <a:buChar char="Ø"/>
              <a:defRPr/>
            </a:pPr>
            <a:endParaRPr lang="en-US" sz="2000" dirty="0">
              <a:cs typeface="Gill Sans"/>
            </a:endParaRPr>
          </a:p>
          <a:p>
            <a:pPr>
              <a:buFont typeface="Wingdings" charset="2"/>
              <a:buChar char="Ø"/>
              <a:defRPr/>
            </a:pPr>
            <a:r>
              <a:rPr lang="en-US" sz="2000" dirty="0">
                <a:cs typeface="Gill Sans"/>
              </a:rPr>
              <a:t>Among </a:t>
            </a:r>
            <a:r>
              <a:rPr lang="en-US" sz="2000" i="1" dirty="0" smtClean="0">
                <a:solidFill>
                  <a:srgbClr val="BC0C25"/>
                </a:solidFill>
                <a:cs typeface="Gill Sans"/>
              </a:rPr>
              <a:t>recidivists</a:t>
            </a:r>
            <a:r>
              <a:rPr lang="en-US" sz="2000" dirty="0" smtClean="0">
                <a:cs typeface="Gill Sans"/>
              </a:rPr>
              <a:t>, </a:t>
            </a:r>
            <a:r>
              <a:rPr lang="en-US" sz="2000" dirty="0">
                <a:cs typeface="Gill Sans"/>
              </a:rPr>
              <a:t>this is due to the </a:t>
            </a:r>
            <a:r>
              <a:rPr lang="en-US" sz="2000" i="1" dirty="0">
                <a:solidFill>
                  <a:srgbClr val="BC0C25"/>
                </a:solidFill>
                <a:cs typeface="Gill Sans"/>
              </a:rPr>
              <a:t>higher </a:t>
            </a:r>
            <a:r>
              <a:rPr lang="en-US" sz="2000" u="sng" dirty="0">
                <a:solidFill>
                  <a:srgbClr val="BC0C25"/>
                </a:solidFill>
                <a:cs typeface="Gill Sans"/>
              </a:rPr>
              <a:t>FNR</a:t>
            </a:r>
            <a:r>
              <a:rPr lang="en-US" sz="2000" i="1" dirty="0">
                <a:solidFill>
                  <a:srgbClr val="BC0C25"/>
                </a:solidFill>
                <a:cs typeface="Gill Sans"/>
              </a:rPr>
              <a:t> </a:t>
            </a:r>
            <a:r>
              <a:rPr lang="en-US" sz="2000" dirty="0">
                <a:cs typeface="Gill Sans"/>
              </a:rPr>
              <a:t>among </a:t>
            </a:r>
            <a:r>
              <a:rPr lang="en-US" sz="2000" dirty="0">
                <a:solidFill>
                  <a:srgbClr val="C07905"/>
                </a:solidFill>
                <a:cs typeface="Gill Sans"/>
              </a:rPr>
              <a:t>White</a:t>
            </a:r>
            <a:r>
              <a:rPr lang="en-US" sz="2000" dirty="0">
                <a:cs typeface="Gill Sans"/>
              </a:rPr>
              <a:t> defendants.</a:t>
            </a:r>
          </a:p>
          <a:p>
            <a:endParaRPr lang="en-US" sz="2000" dirty="0"/>
          </a:p>
        </p:txBody>
      </p:sp>
    </p:spTree>
    <p:extLst>
      <p:ext uri="{BB962C8B-B14F-4D97-AF65-F5344CB8AC3E}">
        <p14:creationId xmlns:p14="http://schemas.microsoft.com/office/powerpoint/2010/main" val="17151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6">
                                            <p:txEl>
                                              <p:pRg st="2" end="2"/>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xEl>
                                              <p:pRg st="4" end="4"/>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xEl>
                                              <p:pRg st="6" end="6"/>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4" grpId="0" animBg="1"/>
      <p:bldP spid="16" grpId="0" build="p"/>
      <p:bldP spid="16"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mitigate disparate impact?</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b="1" dirty="0" smtClean="0">
                <a:solidFill>
                  <a:srgbClr val="BB0B1E"/>
                </a:solidFill>
              </a:rPr>
              <a:t>Yes.  </a:t>
            </a:r>
            <a:r>
              <a:rPr lang="en-US" b="1" dirty="0" smtClean="0"/>
              <a:t>Two possible approaches:</a:t>
            </a:r>
            <a:endParaRPr lang="en-US" b="1" dirty="0" smtClean="0">
              <a:solidFill>
                <a:srgbClr val="BB0B1E"/>
              </a:solidFill>
            </a:endParaRPr>
          </a:p>
          <a:p>
            <a:pPr marL="914400" lvl="1" indent="-457200">
              <a:buFont typeface="+mj-lt"/>
              <a:buAutoNum type="alphaLcParenR"/>
            </a:pPr>
            <a:r>
              <a:rPr lang="en-US" dirty="0" smtClean="0">
                <a:solidFill>
                  <a:srgbClr val="BB0B1E"/>
                </a:solidFill>
              </a:rPr>
              <a:t>Re-build</a:t>
            </a:r>
            <a:r>
              <a:rPr lang="en-US" dirty="0" smtClean="0"/>
              <a:t> scoring model to maximize accuracy subject to </a:t>
            </a:r>
            <a:r>
              <a:rPr lang="en-US" i="1" dirty="0" smtClean="0">
                <a:solidFill>
                  <a:srgbClr val="BB0B1E"/>
                </a:solidFill>
              </a:rPr>
              <a:t>error rate balance constraints </a:t>
            </a:r>
            <a:r>
              <a:rPr lang="en-US" dirty="0" smtClean="0"/>
              <a:t>(see e.g., </a:t>
            </a:r>
            <a:r>
              <a:rPr lang="en-US" dirty="0" err="1" smtClean="0">
                <a:solidFill>
                  <a:schemeClr val="tx1">
                    <a:lumMod val="65000"/>
                    <a:lumOff val="35000"/>
                  </a:schemeClr>
                </a:solidFill>
              </a:rPr>
              <a:t>Zafar</a:t>
            </a:r>
            <a:r>
              <a:rPr lang="en-US" dirty="0" smtClean="0">
                <a:solidFill>
                  <a:schemeClr val="tx1">
                    <a:lumMod val="65000"/>
                    <a:lumOff val="35000"/>
                  </a:schemeClr>
                </a:solidFill>
              </a:rPr>
              <a:t> et al. </a:t>
            </a:r>
            <a:r>
              <a:rPr lang="en-US" dirty="0">
                <a:solidFill>
                  <a:schemeClr val="tx1">
                    <a:lumMod val="65000"/>
                    <a:lumOff val="35000"/>
                  </a:schemeClr>
                </a:solidFill>
              </a:rPr>
              <a:t>(2016</a:t>
            </a:r>
            <a:r>
              <a:rPr lang="en-US" dirty="0" smtClean="0">
                <a:solidFill>
                  <a:schemeClr val="tx1">
                    <a:lumMod val="65000"/>
                    <a:lumOff val="35000"/>
                  </a:schemeClr>
                </a:solidFill>
              </a:rPr>
              <a:t>))</a:t>
            </a:r>
            <a:endParaRPr lang="en-US" i="1" dirty="0" smtClean="0">
              <a:solidFill>
                <a:srgbClr val="BB0B1E"/>
              </a:solidFill>
            </a:endParaRPr>
          </a:p>
          <a:p>
            <a:pPr marL="914400" lvl="1" indent="-457200">
              <a:buFont typeface="+mj-lt"/>
              <a:buAutoNum type="alphaLcParenR"/>
            </a:pPr>
            <a:r>
              <a:rPr lang="en-US" dirty="0" smtClean="0">
                <a:solidFill>
                  <a:srgbClr val="BB0B1E"/>
                </a:solidFill>
              </a:rPr>
              <a:t>Rebalance</a:t>
            </a:r>
            <a:r>
              <a:rPr lang="en-US" dirty="0" smtClean="0"/>
              <a:t> FNR and FPR by using </a:t>
            </a:r>
            <a:r>
              <a:rPr lang="en-US" i="1" dirty="0" smtClean="0">
                <a:solidFill>
                  <a:srgbClr val="BB0B1E"/>
                </a:solidFill>
              </a:rPr>
              <a:t>different score thresholds</a:t>
            </a:r>
            <a:r>
              <a:rPr lang="en-US" dirty="0" smtClean="0"/>
              <a:t> across groups  (see e.g., </a:t>
            </a:r>
            <a:r>
              <a:rPr lang="en-US" dirty="0" err="1" smtClean="0">
                <a:solidFill>
                  <a:schemeClr val="tx1">
                    <a:lumMod val="65000"/>
                    <a:lumOff val="35000"/>
                  </a:schemeClr>
                </a:solidFill>
              </a:rPr>
              <a:t>Hardt</a:t>
            </a:r>
            <a:r>
              <a:rPr lang="en-US" dirty="0" smtClean="0">
                <a:solidFill>
                  <a:schemeClr val="tx1">
                    <a:lumMod val="65000"/>
                    <a:lumOff val="35000"/>
                  </a:schemeClr>
                </a:solidFill>
              </a:rPr>
              <a:t>, Price, </a:t>
            </a:r>
            <a:r>
              <a:rPr lang="en-US" dirty="0" err="1" smtClean="0">
                <a:solidFill>
                  <a:schemeClr val="tx1">
                    <a:lumMod val="65000"/>
                    <a:lumOff val="35000"/>
                  </a:schemeClr>
                </a:solidFill>
              </a:rPr>
              <a:t>Srebro</a:t>
            </a:r>
            <a:r>
              <a:rPr lang="en-US" dirty="0" smtClean="0">
                <a:solidFill>
                  <a:schemeClr val="tx1">
                    <a:lumMod val="65000"/>
                    <a:lumOff val="35000"/>
                  </a:schemeClr>
                </a:solidFill>
              </a:rPr>
              <a:t> (2016)</a:t>
            </a:r>
            <a:r>
              <a:rPr lang="en-US" dirty="0" smtClean="0"/>
              <a:t>)</a:t>
            </a:r>
          </a:p>
          <a:p>
            <a:pPr marL="457200" lvl="1" indent="0">
              <a:buNone/>
            </a:pPr>
            <a:endParaRPr lang="en-US" dirty="0" smtClean="0"/>
          </a:p>
          <a:p>
            <a:pPr marL="514350" indent="-457200">
              <a:buFont typeface="Wingdings" charset="2"/>
              <a:buChar char="Ø"/>
            </a:pPr>
            <a:r>
              <a:rPr lang="en-US" dirty="0" smtClean="0"/>
              <a:t>Let's try approach </a:t>
            </a:r>
            <a:r>
              <a:rPr lang="en-US" dirty="0" smtClean="0">
                <a:solidFill>
                  <a:srgbClr val="C15A07"/>
                </a:solidFill>
              </a:rPr>
              <a:t>(b)</a:t>
            </a:r>
            <a:r>
              <a:rPr lang="en-US" dirty="0" smtClean="0"/>
              <a:t>:  </a:t>
            </a:r>
          </a:p>
          <a:p>
            <a:pPr marL="914400" lvl="1" indent="-457200">
              <a:buFont typeface="Wingdings" charset="2"/>
              <a:buChar char="Ø"/>
            </a:pPr>
            <a:r>
              <a:rPr lang="en-US" dirty="0" smtClean="0"/>
              <a:t>Use a COMPAS score cutoff of </a:t>
            </a:r>
            <a:r>
              <a:rPr lang="en-US" b="1" dirty="0" smtClean="0"/>
              <a:t>6</a:t>
            </a:r>
            <a:r>
              <a:rPr lang="en-US" dirty="0" smtClean="0"/>
              <a:t> for </a:t>
            </a:r>
            <a:r>
              <a:rPr lang="en-US" dirty="0" smtClean="0">
                <a:solidFill>
                  <a:schemeClr val="tx1">
                    <a:lumMod val="50000"/>
                    <a:lumOff val="50000"/>
                  </a:schemeClr>
                </a:solidFill>
              </a:rPr>
              <a:t>Black defendants</a:t>
            </a:r>
            <a:r>
              <a:rPr lang="en-US" dirty="0" smtClean="0"/>
              <a:t>, while keeping a cutoff of </a:t>
            </a:r>
            <a:r>
              <a:rPr lang="en-US" b="1" dirty="0" smtClean="0"/>
              <a:t>4</a:t>
            </a:r>
            <a:r>
              <a:rPr lang="en-US" dirty="0" smtClean="0"/>
              <a:t> for </a:t>
            </a:r>
            <a:r>
              <a:rPr lang="en-US" dirty="0" smtClean="0">
                <a:solidFill>
                  <a:srgbClr val="C15A07"/>
                </a:solidFill>
              </a:rPr>
              <a:t>White defendants</a:t>
            </a:r>
            <a:r>
              <a:rPr lang="en-US" dirty="0" smtClean="0"/>
              <a:t>. </a:t>
            </a:r>
            <a:endParaRPr lang="en-US" sz="1800" dirty="0" smtClean="0"/>
          </a:p>
          <a:p>
            <a:pPr lvl="1">
              <a:buFont typeface="Wingdings" charset="2"/>
              <a:buChar char="Ø"/>
            </a:pPr>
            <a:endParaRPr lang="en-US" dirty="0"/>
          </a:p>
        </p:txBody>
      </p:sp>
    </p:spTree>
    <p:extLst>
      <p:ext uri="{BB962C8B-B14F-4D97-AF65-F5344CB8AC3E}">
        <p14:creationId xmlns:p14="http://schemas.microsoft.com/office/powerpoint/2010/main" val="257007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Allowing group-specific cutoffs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108" y="3829553"/>
            <a:ext cx="6062563" cy="1962065"/>
          </a:xfrm>
          <a:prstGeom prst="rect">
            <a:avLst/>
          </a:prstGeom>
        </p:spPr>
      </p:pic>
      <p:pic>
        <p:nvPicPr>
          <p:cNvPr id="5" name="Picture 4"/>
          <p:cNvPicPr>
            <a:picLocks noChangeAspect="1"/>
          </p:cNvPicPr>
          <p:nvPr/>
        </p:nvPicPr>
        <p:blipFill>
          <a:blip r:embed="rId3"/>
          <a:stretch>
            <a:fillRect/>
          </a:stretch>
        </p:blipFill>
        <p:spPr>
          <a:xfrm>
            <a:off x="2227807" y="1163648"/>
            <a:ext cx="6333546" cy="2413834"/>
          </a:xfrm>
          <a:prstGeom prst="rect">
            <a:avLst/>
          </a:prstGeom>
        </p:spPr>
      </p:pic>
      <p:sp>
        <p:nvSpPr>
          <p:cNvPr id="6" name="TextBox 5"/>
          <p:cNvSpPr txBox="1"/>
          <p:nvPr/>
        </p:nvSpPr>
        <p:spPr>
          <a:xfrm>
            <a:off x="251468" y="1839530"/>
            <a:ext cx="1823142" cy="1200328"/>
          </a:xfrm>
          <a:prstGeom prst="rect">
            <a:avLst/>
          </a:prstGeom>
          <a:noFill/>
        </p:spPr>
        <p:txBody>
          <a:bodyPr wrap="square" rtlCol="0">
            <a:spAutoFit/>
          </a:bodyPr>
          <a:lstStyle/>
          <a:p>
            <a:r>
              <a:rPr lang="en-US" sz="2400" b="1" dirty="0" smtClean="0">
                <a:solidFill>
                  <a:srgbClr val="BB0B1E"/>
                </a:solidFill>
              </a:rPr>
              <a:t>Before</a:t>
            </a:r>
            <a:r>
              <a:rPr lang="en-US" sz="2400" dirty="0" smtClean="0"/>
              <a:t>: </a:t>
            </a:r>
          </a:p>
          <a:p>
            <a:r>
              <a:rPr lang="en-US" sz="2400" dirty="0" smtClean="0">
                <a:solidFill>
                  <a:srgbClr val="BB0B1E"/>
                </a:solidFill>
              </a:rPr>
              <a:t>Cutoff = 4 </a:t>
            </a:r>
            <a:r>
              <a:rPr lang="en-US" sz="2400" dirty="0" smtClean="0"/>
              <a:t>for both groups</a:t>
            </a:r>
          </a:p>
        </p:txBody>
      </p:sp>
      <p:grpSp>
        <p:nvGrpSpPr>
          <p:cNvPr id="12" name="Group 11"/>
          <p:cNvGrpSpPr/>
          <p:nvPr/>
        </p:nvGrpSpPr>
        <p:grpSpPr>
          <a:xfrm>
            <a:off x="4551568" y="2989557"/>
            <a:ext cx="1647115" cy="369332"/>
            <a:chOff x="4551568" y="2989557"/>
            <a:chExt cx="1647115" cy="369332"/>
          </a:xfrm>
        </p:grpSpPr>
        <p:cxnSp>
          <p:nvCxnSpPr>
            <p:cNvPr id="8" name="Straight Arrow Connector 7"/>
            <p:cNvCxnSpPr/>
            <p:nvPr/>
          </p:nvCxnSpPr>
          <p:spPr>
            <a:xfrm>
              <a:off x="4551568" y="3014708"/>
              <a:ext cx="1647115" cy="0"/>
            </a:xfrm>
            <a:prstGeom prst="straightConnector1">
              <a:avLst/>
            </a:prstGeom>
            <a:ln>
              <a:solidFill>
                <a:srgbClr val="BB0B1E"/>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a:off x="4551568" y="3343156"/>
              <a:ext cx="1647115" cy="0"/>
            </a:xfrm>
            <a:prstGeom prst="straightConnector1">
              <a:avLst/>
            </a:prstGeom>
            <a:ln>
              <a:solidFill>
                <a:srgbClr val="BB0B1E"/>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765315" y="2989557"/>
              <a:ext cx="1347620" cy="369332"/>
            </a:xfrm>
            <a:prstGeom prst="rect">
              <a:avLst/>
            </a:prstGeom>
            <a:noFill/>
          </p:spPr>
          <p:txBody>
            <a:bodyPr wrap="none" rtlCol="0">
              <a:spAutoFit/>
            </a:bodyPr>
            <a:lstStyle/>
            <a:p>
              <a:r>
                <a:rPr lang="en-US" dirty="0" smtClean="0">
                  <a:solidFill>
                    <a:srgbClr val="BB0B1E"/>
                  </a:solidFill>
                </a:rPr>
                <a:t>imbalanced!</a:t>
              </a:r>
              <a:endParaRPr lang="en-US" dirty="0">
                <a:solidFill>
                  <a:srgbClr val="BB0B1E"/>
                </a:solidFill>
              </a:endParaRPr>
            </a:p>
          </p:txBody>
        </p:sp>
      </p:grpSp>
      <p:grpSp>
        <p:nvGrpSpPr>
          <p:cNvPr id="13" name="Group 12"/>
          <p:cNvGrpSpPr/>
          <p:nvPr/>
        </p:nvGrpSpPr>
        <p:grpSpPr>
          <a:xfrm>
            <a:off x="4580501" y="5241954"/>
            <a:ext cx="1647115" cy="369332"/>
            <a:chOff x="4551568" y="2989557"/>
            <a:chExt cx="1647115" cy="369332"/>
          </a:xfrm>
        </p:grpSpPr>
        <p:cxnSp>
          <p:nvCxnSpPr>
            <p:cNvPr id="14" name="Straight Arrow Connector 13"/>
            <p:cNvCxnSpPr/>
            <p:nvPr/>
          </p:nvCxnSpPr>
          <p:spPr>
            <a:xfrm>
              <a:off x="4551568" y="3014708"/>
              <a:ext cx="1647115" cy="0"/>
            </a:xfrm>
            <a:prstGeom prst="straightConnector1">
              <a:avLst/>
            </a:prstGeom>
            <a:ln>
              <a:solidFill>
                <a:srgbClr val="008000"/>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a:off x="4551568" y="3343156"/>
              <a:ext cx="1647115" cy="0"/>
            </a:xfrm>
            <a:prstGeom prst="straightConnector1">
              <a:avLst/>
            </a:prstGeom>
            <a:ln>
              <a:solidFill>
                <a:srgbClr val="008000"/>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16" name="TextBox 15"/>
            <p:cNvSpPr txBox="1"/>
            <p:nvPr/>
          </p:nvSpPr>
          <p:spPr>
            <a:xfrm>
              <a:off x="4828180" y="2989557"/>
              <a:ext cx="1110250" cy="369332"/>
            </a:xfrm>
            <a:prstGeom prst="rect">
              <a:avLst/>
            </a:prstGeom>
            <a:noFill/>
            <a:ln>
              <a:noFill/>
            </a:ln>
          </p:spPr>
          <p:txBody>
            <a:bodyPr wrap="none" rtlCol="0">
              <a:spAutoFit/>
            </a:bodyPr>
            <a:lstStyle/>
            <a:p>
              <a:r>
                <a:rPr lang="en-US" dirty="0" smtClean="0">
                  <a:solidFill>
                    <a:srgbClr val="008000"/>
                  </a:solidFill>
                </a:rPr>
                <a:t>balanced!</a:t>
              </a:r>
              <a:endParaRPr lang="en-US" dirty="0">
                <a:solidFill>
                  <a:srgbClr val="008000"/>
                </a:solidFill>
              </a:endParaRPr>
            </a:p>
          </p:txBody>
        </p:sp>
      </p:grpSp>
      <p:sp>
        <p:nvSpPr>
          <p:cNvPr id="17" name="Rectangle 16"/>
          <p:cNvSpPr/>
          <p:nvPr/>
        </p:nvSpPr>
        <p:spPr>
          <a:xfrm>
            <a:off x="2501664" y="2565266"/>
            <a:ext cx="5771629" cy="326945"/>
          </a:xfrm>
          <a:prstGeom prst="rect">
            <a:avLst/>
          </a:prstGeom>
          <a:noFill/>
          <a:ln w="28575"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501664" y="4792514"/>
            <a:ext cx="5771629" cy="326945"/>
          </a:xfrm>
          <a:prstGeom prst="rect">
            <a:avLst/>
          </a:prstGeom>
          <a:noFill/>
          <a:ln w="28575"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51468" y="3919131"/>
            <a:ext cx="1823142" cy="1938992"/>
          </a:xfrm>
          <a:prstGeom prst="rect">
            <a:avLst/>
          </a:prstGeom>
          <a:noFill/>
        </p:spPr>
        <p:txBody>
          <a:bodyPr wrap="square" rtlCol="0">
            <a:spAutoFit/>
          </a:bodyPr>
          <a:lstStyle/>
          <a:p>
            <a:r>
              <a:rPr lang="en-US" sz="2400" b="1" dirty="0" smtClean="0">
                <a:solidFill>
                  <a:srgbClr val="BB0B1E"/>
                </a:solidFill>
              </a:rPr>
              <a:t>After</a:t>
            </a:r>
            <a:r>
              <a:rPr lang="en-US" sz="2400" dirty="0" smtClean="0"/>
              <a:t>: </a:t>
            </a:r>
          </a:p>
          <a:p>
            <a:r>
              <a:rPr lang="en-US" sz="2400" dirty="0" smtClean="0">
                <a:solidFill>
                  <a:srgbClr val="BB0B1E"/>
                </a:solidFill>
              </a:rPr>
              <a:t>Cutoff = 6 </a:t>
            </a:r>
            <a:r>
              <a:rPr lang="en-US" sz="2400" dirty="0" smtClean="0"/>
              <a:t>for Black </a:t>
            </a:r>
            <a:r>
              <a:rPr lang="en-US" sz="2400" dirty="0" err="1" smtClean="0"/>
              <a:t>def</a:t>
            </a:r>
            <a:r>
              <a:rPr lang="en-US" sz="2400" dirty="0" smtClean="0"/>
              <a:t>.’s</a:t>
            </a:r>
          </a:p>
          <a:p>
            <a:r>
              <a:rPr lang="en-US" sz="2400" dirty="0" smtClean="0">
                <a:solidFill>
                  <a:srgbClr val="BB0B1E"/>
                </a:solidFill>
              </a:rPr>
              <a:t>Cutoff = 4 </a:t>
            </a:r>
            <a:r>
              <a:rPr lang="en-US" sz="2400" dirty="0" smtClean="0"/>
              <a:t>for White def.</a:t>
            </a:r>
          </a:p>
        </p:txBody>
      </p:sp>
    </p:spTree>
    <p:extLst>
      <p:ext uri="{BB962C8B-B14F-4D97-AF65-F5344CB8AC3E}">
        <p14:creationId xmlns:p14="http://schemas.microsoft.com/office/powerpoint/2010/main" val="147313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ppt_w</p:attrName>
                                        </p:attrNameLst>
                                      </p:cBhvr>
                                      <p:tavLst>
                                        <p:tav tm="0">
                                          <p:val>
                                            <p:strVal val="#ppt_w*0.70"/>
                                          </p:val>
                                        </p:tav>
                                        <p:tav tm="100000">
                                          <p:val>
                                            <p:strVal val="#ppt_w"/>
                                          </p:val>
                                        </p:tav>
                                      </p:tavLst>
                                    </p:anim>
                                    <p:anim calcmode="lin" valueType="num">
                                      <p:cBhvr>
                                        <p:cTn id="21" dur="1000" fill="hold"/>
                                        <p:tgtEl>
                                          <p:spTgt spid="13"/>
                                        </p:tgtEl>
                                        <p:attrNameLst>
                                          <p:attrName>ppt_h</p:attrName>
                                        </p:attrNameLst>
                                      </p:cBhvr>
                                      <p:tavLst>
                                        <p:tav tm="0">
                                          <p:val>
                                            <p:strVal val="#ppt_h"/>
                                          </p:val>
                                        </p:tav>
                                        <p:tav tm="100000">
                                          <p:val>
                                            <p:strVal val="#ppt_h"/>
                                          </p:val>
                                        </p:tav>
                                      </p:tavLst>
                                    </p:anim>
                                    <p:animEffect transition="in" filter="fade">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952"/>
            <a:ext cx="8229600" cy="1143000"/>
          </a:xfrm>
        </p:spPr>
        <p:txBody>
          <a:bodyPr>
            <a:normAutofit/>
          </a:bodyPr>
          <a:lstStyle/>
          <a:p>
            <a:r>
              <a:rPr lang="en-US" dirty="0" smtClean="0"/>
              <a:t>Did we succeed?</a:t>
            </a:r>
            <a:endParaRPr lang="en-US" dirty="0"/>
          </a:p>
        </p:txBody>
      </p:sp>
      <p:pic>
        <p:nvPicPr>
          <p:cNvPr id="8" name="Picture 7"/>
          <p:cNvPicPr>
            <a:picLocks noChangeAspect="1"/>
          </p:cNvPicPr>
          <p:nvPr/>
        </p:nvPicPr>
        <p:blipFill>
          <a:blip r:embed="rId2"/>
          <a:stretch>
            <a:fillRect/>
          </a:stretch>
        </p:blipFill>
        <p:spPr>
          <a:xfrm>
            <a:off x="213747" y="1355207"/>
            <a:ext cx="4167758" cy="3702426"/>
          </a:xfrm>
          <a:prstGeom prst="rect">
            <a:avLst/>
          </a:prstGeom>
        </p:spPr>
      </p:pic>
      <p:pic>
        <p:nvPicPr>
          <p:cNvPr id="9" name="Picture 8"/>
          <p:cNvPicPr>
            <a:picLocks noChangeAspect="1"/>
          </p:cNvPicPr>
          <p:nvPr/>
        </p:nvPicPr>
        <p:blipFill>
          <a:blip r:embed="rId3"/>
          <a:stretch>
            <a:fillRect/>
          </a:stretch>
        </p:blipFill>
        <p:spPr>
          <a:xfrm>
            <a:off x="4777759" y="1304532"/>
            <a:ext cx="4208222" cy="3763121"/>
          </a:xfrm>
          <a:prstGeom prst="rect">
            <a:avLst/>
          </a:prstGeom>
        </p:spPr>
      </p:pic>
      <p:pic>
        <p:nvPicPr>
          <p:cNvPr id="10" name="Picture 9"/>
          <p:cNvPicPr>
            <a:picLocks noChangeAspect="1"/>
          </p:cNvPicPr>
          <p:nvPr/>
        </p:nvPicPr>
        <p:blipFill>
          <a:blip r:embed="rId4"/>
          <a:stretch>
            <a:fillRect/>
          </a:stretch>
        </p:blipFill>
        <p:spPr>
          <a:xfrm>
            <a:off x="213747" y="5217340"/>
            <a:ext cx="2804611" cy="999344"/>
          </a:xfrm>
          <a:prstGeom prst="rect">
            <a:avLst/>
          </a:prstGeom>
        </p:spPr>
      </p:pic>
      <p:sp>
        <p:nvSpPr>
          <p:cNvPr id="11" name="TextBox 10"/>
          <p:cNvSpPr txBox="1"/>
          <p:nvPr/>
        </p:nvSpPr>
        <p:spPr>
          <a:xfrm>
            <a:off x="930431" y="985875"/>
            <a:ext cx="2840704" cy="369332"/>
          </a:xfrm>
          <a:prstGeom prst="rect">
            <a:avLst/>
          </a:prstGeom>
          <a:noFill/>
        </p:spPr>
        <p:txBody>
          <a:bodyPr wrap="none" rtlCol="0">
            <a:spAutoFit/>
          </a:bodyPr>
          <a:lstStyle/>
          <a:p>
            <a:r>
              <a:rPr lang="en-US" b="1" dirty="0" err="1" smtClean="0"/>
              <a:t>MinMax</a:t>
            </a:r>
            <a:r>
              <a:rPr lang="en-US" b="1" dirty="0" smtClean="0"/>
              <a:t> Sentencing, </a:t>
            </a:r>
            <a:r>
              <a:rPr lang="en-US" b="1" i="1" dirty="0" smtClean="0">
                <a:solidFill>
                  <a:srgbClr val="BB0B1E"/>
                </a:solidFill>
              </a:rPr>
              <a:t>Before</a:t>
            </a:r>
            <a:endParaRPr lang="en-US" b="1" dirty="0">
              <a:solidFill>
                <a:srgbClr val="BB0B1E"/>
              </a:solidFill>
            </a:endParaRPr>
          </a:p>
        </p:txBody>
      </p:sp>
      <p:sp>
        <p:nvSpPr>
          <p:cNvPr id="12" name="TextBox 11"/>
          <p:cNvSpPr txBox="1"/>
          <p:nvPr/>
        </p:nvSpPr>
        <p:spPr>
          <a:xfrm>
            <a:off x="4878343" y="1003112"/>
            <a:ext cx="4045812" cy="369332"/>
          </a:xfrm>
          <a:prstGeom prst="rect">
            <a:avLst/>
          </a:prstGeom>
          <a:noFill/>
        </p:spPr>
        <p:txBody>
          <a:bodyPr wrap="none" rtlCol="0">
            <a:spAutoFit/>
          </a:bodyPr>
          <a:lstStyle/>
          <a:p>
            <a:r>
              <a:rPr lang="en-US" b="1" dirty="0" err="1" smtClean="0"/>
              <a:t>MinMax</a:t>
            </a:r>
            <a:r>
              <a:rPr lang="en-US" b="1" dirty="0" smtClean="0"/>
              <a:t> Sentencing, </a:t>
            </a:r>
            <a:r>
              <a:rPr lang="en-US" b="1" i="1" dirty="0" smtClean="0">
                <a:solidFill>
                  <a:srgbClr val="BB0B1E"/>
                </a:solidFill>
              </a:rPr>
              <a:t>After cutoff change</a:t>
            </a:r>
            <a:endParaRPr lang="en-US" b="1" dirty="0">
              <a:solidFill>
                <a:srgbClr val="BB0B1E"/>
              </a:solidFill>
            </a:endParaRPr>
          </a:p>
        </p:txBody>
      </p:sp>
      <p:sp>
        <p:nvSpPr>
          <p:cNvPr id="15" name="TextBox 14"/>
          <p:cNvSpPr txBox="1"/>
          <p:nvPr/>
        </p:nvSpPr>
        <p:spPr>
          <a:xfrm>
            <a:off x="5282345" y="1651393"/>
            <a:ext cx="2228634" cy="584776"/>
          </a:xfrm>
          <a:prstGeom prst="rect">
            <a:avLst/>
          </a:prstGeom>
          <a:solidFill>
            <a:schemeClr val="bg2"/>
          </a:solidFill>
          <a:ln>
            <a:solidFill>
              <a:srgbClr val="7D0B15"/>
            </a:solidFill>
          </a:ln>
        </p:spPr>
        <p:txBody>
          <a:bodyPr wrap="square" rtlCol="0">
            <a:spAutoFit/>
          </a:bodyPr>
          <a:lstStyle/>
          <a:p>
            <a:r>
              <a:rPr lang="en-US" sz="1600" i="1" dirty="0" smtClean="0">
                <a:solidFill>
                  <a:srgbClr val="BB0B1E"/>
                </a:solidFill>
              </a:rPr>
              <a:t>Inequity</a:t>
            </a:r>
            <a:r>
              <a:rPr lang="en-US" sz="1600" i="1" dirty="0" smtClean="0">
                <a:solidFill>
                  <a:srgbClr val="008000"/>
                </a:solidFill>
              </a:rPr>
              <a:t> </a:t>
            </a:r>
            <a:r>
              <a:rPr lang="en-US" sz="1600" dirty="0" smtClean="0"/>
              <a:t>in sentencing among </a:t>
            </a:r>
            <a:r>
              <a:rPr lang="en-US" sz="1600" i="1" dirty="0" smtClean="0"/>
              <a:t>recidivists</a:t>
            </a:r>
            <a:endParaRPr lang="en-US" sz="1600" i="1" dirty="0"/>
          </a:p>
        </p:txBody>
      </p:sp>
      <p:sp>
        <p:nvSpPr>
          <p:cNvPr id="16" name="Right Brace 15"/>
          <p:cNvSpPr/>
          <p:nvPr/>
        </p:nvSpPr>
        <p:spPr>
          <a:xfrm rot="13772864">
            <a:off x="6057376" y="2755880"/>
            <a:ext cx="312185" cy="1687266"/>
          </a:xfrm>
          <a:prstGeom prst="rightBrace">
            <a:avLst>
              <a:gd name="adj1" fmla="val 80381"/>
              <a:gd name="adj2" fmla="val 50000"/>
            </a:avLst>
          </a:prstGeom>
          <a:ln>
            <a:solidFill>
              <a:srgbClr val="BB0B1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 name="Group 2"/>
          <p:cNvGrpSpPr/>
          <p:nvPr/>
        </p:nvGrpSpPr>
        <p:grpSpPr>
          <a:xfrm>
            <a:off x="6121156" y="3709048"/>
            <a:ext cx="2864825" cy="2093068"/>
            <a:chOff x="6121156" y="3709048"/>
            <a:chExt cx="2864825" cy="2093068"/>
          </a:xfrm>
        </p:grpSpPr>
        <p:sp>
          <p:nvSpPr>
            <p:cNvPr id="13" name="Right Brace 12"/>
            <p:cNvSpPr/>
            <p:nvPr/>
          </p:nvSpPr>
          <p:spPr>
            <a:xfrm rot="2973727">
              <a:off x="7115896" y="2714308"/>
              <a:ext cx="312185" cy="2301666"/>
            </a:xfrm>
            <a:prstGeom prst="rightBrace">
              <a:avLst>
                <a:gd name="adj1" fmla="val 80381"/>
                <a:gd name="adj2" fmla="val 5000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6757347" y="5217340"/>
              <a:ext cx="2228634" cy="584776"/>
            </a:xfrm>
            <a:prstGeom prst="rect">
              <a:avLst/>
            </a:prstGeom>
            <a:solidFill>
              <a:schemeClr val="bg2"/>
            </a:solidFill>
            <a:ln>
              <a:solidFill>
                <a:srgbClr val="7D0B15"/>
              </a:solidFill>
            </a:ln>
          </p:spPr>
          <p:txBody>
            <a:bodyPr wrap="square" rtlCol="0">
              <a:spAutoFit/>
            </a:bodyPr>
            <a:lstStyle/>
            <a:p>
              <a:r>
                <a:rPr lang="en-US" sz="1600" i="1" dirty="0" smtClean="0">
                  <a:solidFill>
                    <a:srgbClr val="008000"/>
                  </a:solidFill>
                </a:rPr>
                <a:t>Equity</a:t>
              </a:r>
              <a:r>
                <a:rPr lang="en-US" sz="1600" dirty="0" smtClean="0"/>
                <a:t> in sentencing among </a:t>
              </a:r>
              <a:r>
                <a:rPr lang="en-US" sz="1600" i="1" dirty="0" smtClean="0"/>
                <a:t>non-recidivists</a:t>
              </a:r>
              <a:endParaRPr lang="en-US" sz="1600" i="1" dirty="0"/>
            </a:p>
          </p:txBody>
        </p:sp>
        <p:sp>
          <p:nvSpPr>
            <p:cNvPr id="17" name="Freeform 16"/>
            <p:cNvSpPr/>
            <p:nvPr/>
          </p:nvSpPr>
          <p:spPr>
            <a:xfrm>
              <a:off x="7368008" y="3998797"/>
              <a:ext cx="836988" cy="1182035"/>
            </a:xfrm>
            <a:custGeom>
              <a:avLst/>
              <a:gdLst>
                <a:gd name="connsiteX0" fmla="*/ 0 w 836988"/>
                <a:gd name="connsiteY0" fmla="*/ 0 h 1182035"/>
                <a:gd name="connsiteX1" fmla="*/ 766977 w 836988"/>
                <a:gd name="connsiteY1" fmla="*/ 490419 h 1182035"/>
                <a:gd name="connsiteX2" fmla="*/ 804697 w 836988"/>
                <a:gd name="connsiteY2" fmla="*/ 1182035 h 1182035"/>
              </a:gdLst>
              <a:ahLst/>
              <a:cxnLst>
                <a:cxn ang="0">
                  <a:pos x="connsiteX0" y="connsiteY0"/>
                </a:cxn>
                <a:cxn ang="0">
                  <a:pos x="connsiteX1" y="connsiteY1"/>
                </a:cxn>
                <a:cxn ang="0">
                  <a:pos x="connsiteX2" y="connsiteY2"/>
                </a:cxn>
              </a:cxnLst>
              <a:rect l="l" t="t" r="r" b="b"/>
              <a:pathLst>
                <a:path w="836988" h="1182035">
                  <a:moveTo>
                    <a:pt x="0" y="0"/>
                  </a:moveTo>
                  <a:cubicBezTo>
                    <a:pt x="316430" y="146706"/>
                    <a:pt x="632861" y="293413"/>
                    <a:pt x="766977" y="490419"/>
                  </a:cubicBezTo>
                  <a:cubicBezTo>
                    <a:pt x="901093" y="687425"/>
                    <a:pt x="800506" y="1066766"/>
                    <a:pt x="804697" y="1182035"/>
                  </a:cubicBez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8" name="Freeform 17"/>
          <p:cNvSpPr/>
          <p:nvPr/>
        </p:nvSpPr>
        <p:spPr>
          <a:xfrm>
            <a:off x="5668401" y="2250895"/>
            <a:ext cx="454841" cy="1219759"/>
          </a:xfrm>
          <a:custGeom>
            <a:avLst/>
            <a:gdLst>
              <a:gd name="connsiteX0" fmla="*/ 681162 w 681162"/>
              <a:gd name="connsiteY0" fmla="*/ 1043711 h 1043711"/>
              <a:gd name="connsiteX1" fmla="*/ 39919 w 681162"/>
              <a:gd name="connsiteY1" fmla="*/ 729341 h 1043711"/>
              <a:gd name="connsiteX2" fmla="*/ 65066 w 681162"/>
              <a:gd name="connsiteY2" fmla="*/ 0 h 1043711"/>
            </a:gdLst>
            <a:ahLst/>
            <a:cxnLst>
              <a:cxn ang="0">
                <a:pos x="connsiteX0" y="connsiteY0"/>
              </a:cxn>
              <a:cxn ang="0">
                <a:pos x="connsiteX1" y="connsiteY1"/>
              </a:cxn>
              <a:cxn ang="0">
                <a:pos x="connsiteX2" y="connsiteY2"/>
              </a:cxn>
            </a:cxnLst>
            <a:rect l="l" t="t" r="r" b="b"/>
            <a:pathLst>
              <a:path w="681162" h="1043711">
                <a:moveTo>
                  <a:pt x="681162" y="1043711"/>
                </a:moveTo>
                <a:cubicBezTo>
                  <a:pt x="411882" y="973502"/>
                  <a:pt x="142602" y="903293"/>
                  <a:pt x="39919" y="729341"/>
                </a:cubicBezTo>
                <a:cubicBezTo>
                  <a:pt x="-62764" y="555389"/>
                  <a:pt x="65066" y="0"/>
                  <a:pt x="65066" y="0"/>
                </a:cubicBezTo>
              </a:path>
            </a:pathLst>
          </a:custGeom>
          <a:ln>
            <a:solidFill>
              <a:srgbClr val="BB0B1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Rectangle 18"/>
          <p:cNvSpPr/>
          <p:nvPr/>
        </p:nvSpPr>
        <p:spPr>
          <a:xfrm>
            <a:off x="3465316" y="5975421"/>
            <a:ext cx="5659033" cy="849972"/>
          </a:xfrm>
          <a:prstGeom prst="rect">
            <a:avLst/>
          </a:prstGeom>
          <a:solidFill>
            <a:schemeClr val="bg2"/>
          </a:solidFill>
          <a:ln w="28575" cmpd="sng">
            <a:solidFill>
              <a:srgbClr val="BB0B1E"/>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smtClean="0">
              <a:solidFill>
                <a:schemeClr val="tx1"/>
              </a:solidFill>
            </a:endParaRPr>
          </a:p>
          <a:p>
            <a:r>
              <a:rPr lang="en-US" dirty="0" smtClean="0">
                <a:solidFill>
                  <a:schemeClr val="tx1"/>
                </a:solidFill>
              </a:rPr>
              <a:t>Balancing </a:t>
            </a:r>
            <a:r>
              <a:rPr lang="en-US" i="1" dirty="0" smtClean="0">
                <a:solidFill>
                  <a:srgbClr val="BB0B1E"/>
                </a:solidFill>
              </a:rPr>
              <a:t>overall</a:t>
            </a:r>
            <a:r>
              <a:rPr lang="en-US" dirty="0" smtClean="0">
                <a:solidFill>
                  <a:schemeClr val="tx1"/>
                </a:solidFill>
              </a:rPr>
              <a:t> error rates is </a:t>
            </a:r>
            <a:r>
              <a:rPr lang="en-US" i="1" dirty="0" smtClean="0">
                <a:solidFill>
                  <a:srgbClr val="BB0B1E"/>
                </a:solidFill>
              </a:rPr>
              <a:t>insufficient</a:t>
            </a:r>
            <a:r>
              <a:rPr lang="en-US" dirty="0" smtClean="0">
                <a:solidFill>
                  <a:schemeClr val="tx1"/>
                </a:solidFill>
              </a:rPr>
              <a:t>.  Balance must be achieved at </a:t>
            </a:r>
            <a:r>
              <a:rPr lang="en-US" i="1" dirty="0" smtClean="0">
                <a:solidFill>
                  <a:srgbClr val="BB0B1E"/>
                </a:solidFill>
              </a:rPr>
              <a:t>sufficiently fine levels of granularity</a:t>
            </a:r>
            <a:r>
              <a:rPr lang="en-US" dirty="0" smtClean="0">
                <a:solidFill>
                  <a:schemeClr val="tx1"/>
                </a:solidFill>
              </a:rPr>
              <a:t>.  </a:t>
            </a:r>
            <a:endParaRPr lang="en-US" dirty="0">
              <a:solidFill>
                <a:schemeClr val="tx1"/>
              </a:solidFill>
            </a:endParaRPr>
          </a:p>
        </p:txBody>
      </p:sp>
      <p:sp>
        <p:nvSpPr>
          <p:cNvPr id="20" name="TextBox 19"/>
          <p:cNvSpPr txBox="1"/>
          <p:nvPr/>
        </p:nvSpPr>
        <p:spPr>
          <a:xfrm>
            <a:off x="3206768" y="5780785"/>
            <a:ext cx="1491747" cy="400110"/>
          </a:xfrm>
          <a:prstGeom prst="rect">
            <a:avLst/>
          </a:prstGeom>
          <a:solidFill>
            <a:schemeClr val="bg1">
              <a:lumMod val="85000"/>
            </a:schemeClr>
          </a:solidFill>
          <a:ln w="28575" cmpd="sng"/>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lgn="l" rtl="0" eaLnBrk="0" fontAlgn="base" hangingPunct="0">
              <a:spcBef>
                <a:spcPct val="0"/>
              </a:spcBef>
              <a:spcAft>
                <a:spcPct val="0"/>
              </a:spcAft>
              <a:defRPr sz="3800" kern="1200">
                <a:solidFill>
                  <a:schemeClr val="dk1"/>
                </a:solidFill>
                <a:latin typeface="+mn-lt"/>
                <a:ea typeface="+mn-ea"/>
                <a:cs typeface="+mn-cs"/>
              </a:defRPr>
            </a:lvl1pPr>
            <a:lvl2pPr marL="547688" indent="-90488" algn="l" rtl="0" eaLnBrk="0" fontAlgn="base" hangingPunct="0">
              <a:spcBef>
                <a:spcPct val="0"/>
              </a:spcBef>
              <a:spcAft>
                <a:spcPct val="0"/>
              </a:spcAft>
              <a:defRPr sz="3800" kern="1200">
                <a:solidFill>
                  <a:schemeClr val="dk1"/>
                </a:solidFill>
                <a:latin typeface="+mn-lt"/>
                <a:ea typeface="+mn-ea"/>
                <a:cs typeface="+mn-cs"/>
              </a:defRPr>
            </a:lvl2pPr>
            <a:lvl3pPr marL="1096963" indent="-182563" algn="l" rtl="0" eaLnBrk="0" fontAlgn="base" hangingPunct="0">
              <a:spcBef>
                <a:spcPct val="0"/>
              </a:spcBef>
              <a:spcAft>
                <a:spcPct val="0"/>
              </a:spcAft>
              <a:defRPr sz="3800" kern="1200">
                <a:solidFill>
                  <a:schemeClr val="dk1"/>
                </a:solidFill>
                <a:latin typeface="+mn-lt"/>
                <a:ea typeface="+mn-ea"/>
                <a:cs typeface="+mn-cs"/>
              </a:defRPr>
            </a:lvl3pPr>
            <a:lvl4pPr marL="1644650" indent="-273050" algn="l" rtl="0" eaLnBrk="0" fontAlgn="base" hangingPunct="0">
              <a:spcBef>
                <a:spcPct val="0"/>
              </a:spcBef>
              <a:spcAft>
                <a:spcPct val="0"/>
              </a:spcAft>
              <a:defRPr sz="3800" kern="1200">
                <a:solidFill>
                  <a:schemeClr val="dk1"/>
                </a:solidFill>
                <a:latin typeface="+mn-lt"/>
                <a:ea typeface="+mn-ea"/>
                <a:cs typeface="+mn-cs"/>
              </a:defRPr>
            </a:lvl4pPr>
            <a:lvl5pPr marL="2193925" indent="-365125" algn="l" rtl="0" eaLnBrk="0" fontAlgn="base" hangingPunct="0">
              <a:spcBef>
                <a:spcPct val="0"/>
              </a:spcBef>
              <a:spcAft>
                <a:spcPct val="0"/>
              </a:spcAft>
              <a:defRPr sz="3800" kern="1200">
                <a:solidFill>
                  <a:schemeClr val="dk1"/>
                </a:solidFill>
                <a:latin typeface="+mn-lt"/>
                <a:ea typeface="+mn-ea"/>
                <a:cs typeface="+mn-cs"/>
              </a:defRPr>
            </a:lvl5pPr>
            <a:lvl6pPr marL="2286000" algn="l" defTabSz="457200" rtl="0" eaLnBrk="1" latinLnBrk="0" hangingPunct="1">
              <a:defRPr sz="3800" kern="1200">
                <a:solidFill>
                  <a:schemeClr val="dk1"/>
                </a:solidFill>
                <a:latin typeface="+mn-lt"/>
                <a:ea typeface="+mn-ea"/>
                <a:cs typeface="+mn-cs"/>
              </a:defRPr>
            </a:lvl6pPr>
            <a:lvl7pPr marL="2743200" algn="l" defTabSz="457200" rtl="0" eaLnBrk="1" latinLnBrk="0" hangingPunct="1">
              <a:defRPr sz="3800" kern="1200">
                <a:solidFill>
                  <a:schemeClr val="dk1"/>
                </a:solidFill>
                <a:latin typeface="+mn-lt"/>
                <a:ea typeface="+mn-ea"/>
                <a:cs typeface="+mn-cs"/>
              </a:defRPr>
            </a:lvl7pPr>
            <a:lvl8pPr marL="3200400" algn="l" defTabSz="457200" rtl="0" eaLnBrk="1" latinLnBrk="0" hangingPunct="1">
              <a:defRPr sz="3800" kern="1200">
                <a:solidFill>
                  <a:schemeClr val="dk1"/>
                </a:solidFill>
                <a:latin typeface="+mn-lt"/>
                <a:ea typeface="+mn-ea"/>
                <a:cs typeface="+mn-cs"/>
              </a:defRPr>
            </a:lvl8pPr>
            <a:lvl9pPr marL="3657600" algn="l" defTabSz="457200" rtl="0" eaLnBrk="1" latinLnBrk="0" hangingPunct="1">
              <a:defRPr sz="3800" kern="1200">
                <a:solidFill>
                  <a:schemeClr val="dk1"/>
                </a:solidFill>
                <a:latin typeface="+mn-lt"/>
                <a:ea typeface="+mn-ea"/>
                <a:cs typeface="+mn-cs"/>
              </a:defRPr>
            </a:lvl9pPr>
          </a:lstStyle>
          <a:p>
            <a:pPr>
              <a:defRPr/>
            </a:pPr>
            <a:r>
              <a:rPr lang="en-US" sz="2000" b="1" dirty="0" smtClean="0">
                <a:solidFill>
                  <a:schemeClr val="tx1">
                    <a:lumMod val="65000"/>
                    <a:lumOff val="35000"/>
                  </a:schemeClr>
                </a:solidFill>
                <a:latin typeface="Gill Sans"/>
                <a:cs typeface="Gill Sans"/>
              </a:rPr>
              <a:t>Takeaway</a:t>
            </a:r>
            <a:endParaRPr lang="en-US" sz="2000" b="1" dirty="0">
              <a:solidFill>
                <a:schemeClr val="tx1">
                  <a:lumMod val="65000"/>
                  <a:lumOff val="35000"/>
                </a:schemeClr>
              </a:solidFill>
              <a:latin typeface="Gill Sans"/>
              <a:cs typeface="Gill Sans"/>
            </a:endParaRPr>
          </a:p>
        </p:txBody>
      </p:sp>
    </p:spTree>
    <p:extLst>
      <p:ext uri="{BB962C8B-B14F-4D97-AF65-F5344CB8AC3E}">
        <p14:creationId xmlns:p14="http://schemas.microsoft.com/office/powerpoint/2010/main" val="36999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53" presetClass="entr" presetSubtype="16"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16" grpId="0" animBg="1"/>
      <p:bldP spid="18" grpId="0" animBg="1"/>
      <p:bldP spid="19" grpId="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Outline of today’s lecture</a:t>
            </a:r>
            <a:endParaRPr lang="en-US" altLang="en-US" sz="4000" dirty="0">
              <a:solidFill>
                <a:srgbClr val="006600"/>
              </a:solidFill>
            </a:endParaRPr>
          </a:p>
        </p:txBody>
      </p:sp>
      <p:sp>
        <p:nvSpPr>
          <p:cNvPr id="3" name="Content Placeholder 2"/>
          <p:cNvSpPr>
            <a:spLocks noGrp="1"/>
          </p:cNvSpPr>
          <p:nvPr>
            <p:ph idx="1"/>
          </p:nvPr>
        </p:nvSpPr>
        <p:spPr>
          <a:xfrm>
            <a:off x="457200" y="1055802"/>
            <a:ext cx="8229600" cy="5070361"/>
          </a:xfrm>
        </p:spPr>
        <p:txBody>
          <a:bodyPr/>
          <a:lstStyle/>
          <a:p>
            <a:r>
              <a:rPr lang="en-US" dirty="0" smtClean="0"/>
              <a:t>The need for fairness in algorithms: motivation and examples.</a:t>
            </a:r>
          </a:p>
          <a:p>
            <a:r>
              <a:rPr lang="en-US" dirty="0" smtClean="0"/>
              <a:t>Preventing disparate impact: a case study in criminal justice.</a:t>
            </a:r>
          </a:p>
          <a:p>
            <a:r>
              <a:rPr lang="en-US" b="1" dirty="0" smtClean="0"/>
              <a:t>Group fairness: tweaking ML algorithms to prevent discrimination.</a:t>
            </a:r>
          </a:p>
          <a:p>
            <a:r>
              <a:rPr lang="en-US" dirty="0" smtClean="0"/>
              <a:t>Calibration: Detecting and fixing systematic biases in risk prediction.</a:t>
            </a:r>
          </a:p>
        </p:txBody>
      </p:sp>
      <p:sp>
        <p:nvSpPr>
          <p:cNvPr id="4" name="TextBox 3"/>
          <p:cNvSpPr txBox="1"/>
          <p:nvPr/>
        </p:nvSpPr>
        <p:spPr>
          <a:xfrm>
            <a:off x="177329" y="5623421"/>
            <a:ext cx="8789341" cy="646331"/>
          </a:xfrm>
          <a:prstGeom prst="rect">
            <a:avLst/>
          </a:prstGeom>
          <a:solidFill>
            <a:srgbClr val="FFFF00">
              <a:alpha val="10000"/>
            </a:srgbClr>
          </a:solidFill>
          <a:ln w="19050">
            <a:solidFill>
              <a:schemeClr val="tx1"/>
            </a:solidFill>
          </a:ln>
        </p:spPr>
        <p:txBody>
          <a:bodyPr wrap="square" rtlCol="0">
            <a:spAutoFit/>
          </a:bodyPr>
          <a:lstStyle/>
          <a:p>
            <a:pPr defTabSz="914400" eaLnBrk="0" fontAlgn="base" hangingPunct="0">
              <a:spcBef>
                <a:spcPct val="0"/>
              </a:spcBef>
              <a:spcAft>
                <a:spcPct val="0"/>
              </a:spcAft>
            </a:pPr>
            <a:r>
              <a:rPr lang="en-US" u="sng" dirty="0" smtClean="0">
                <a:solidFill>
                  <a:srgbClr val="000000"/>
                </a:solidFill>
              </a:rPr>
              <a:t>Material re-used with permission from</a:t>
            </a:r>
            <a:r>
              <a:rPr lang="en-US" dirty="0" smtClean="0">
                <a:solidFill>
                  <a:srgbClr val="000000"/>
                </a:solidFill>
              </a:rPr>
              <a:t>: </a:t>
            </a:r>
          </a:p>
          <a:p>
            <a:pPr defTabSz="914400" eaLnBrk="0" fontAlgn="base" hangingPunct="0">
              <a:spcBef>
                <a:spcPct val="0"/>
              </a:spcBef>
              <a:spcAft>
                <a:spcPct val="0"/>
              </a:spcAft>
            </a:pPr>
            <a:r>
              <a:rPr lang="en-US" dirty="0">
                <a:solidFill>
                  <a:srgbClr val="000000"/>
                </a:solidFill>
              </a:rPr>
              <a:t>“Data-driven discrimination and fairness-aware classification” (M. </a:t>
            </a:r>
            <a:r>
              <a:rPr lang="en-US" dirty="0" err="1">
                <a:solidFill>
                  <a:srgbClr val="000000"/>
                </a:solidFill>
              </a:rPr>
              <a:t>Jankowiak</a:t>
            </a:r>
            <a:r>
              <a:rPr lang="en-US" dirty="0">
                <a:solidFill>
                  <a:srgbClr val="000000"/>
                </a:solidFill>
              </a:rPr>
              <a:t>)</a:t>
            </a:r>
            <a:endParaRPr lang="en-US" dirty="0" smtClean="0">
              <a:solidFill>
                <a:srgbClr val="000000"/>
              </a:solidFill>
            </a:endParaRPr>
          </a:p>
        </p:txBody>
      </p:sp>
    </p:spTree>
    <p:extLst>
      <p:ext uri="{BB962C8B-B14F-4D97-AF65-F5344CB8AC3E}">
        <p14:creationId xmlns:p14="http://schemas.microsoft.com/office/powerpoint/2010/main" val="13651111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rgbClr val="006600"/>
                </a:solidFill>
                <a:latin typeface="Arial" panose="020B0604020202020204" pitchFamily="34" charset="0"/>
                <a:cs typeface="Arial" panose="020B0604020202020204" pitchFamily="34" charset="0"/>
              </a:rPr>
              <a:t>Statistical Parity      </a:t>
            </a:r>
            <a:r>
              <a:rPr lang="en-US" dirty="0" smtClean="0">
                <a:latin typeface="Arial" panose="020B0604020202020204" pitchFamily="34" charset="0"/>
                <a:cs typeface="Arial" panose="020B0604020202020204" pitchFamily="34" charset="0"/>
              </a:rPr>
              <a:t/>
            </a:r>
            <a:br>
              <a:rPr lang="en-US" dirty="0" smtClean="0">
                <a:latin typeface="Arial" panose="020B0604020202020204" pitchFamily="34" charset="0"/>
                <a:cs typeface="Arial" panose="020B0604020202020204" pitchFamily="34" charset="0"/>
              </a:rPr>
            </a:br>
            <a:r>
              <a:rPr lang="en-US" sz="2400" dirty="0" smtClean="0">
                <a:solidFill>
                  <a:schemeClr val="tx1"/>
                </a:solidFill>
                <a:latin typeface="Arial" panose="020B0604020202020204" pitchFamily="34" charset="0"/>
                <a:cs typeface="Arial" panose="020B0604020202020204" pitchFamily="34" charset="0"/>
              </a:rPr>
              <a:t>or “group fairness”: an entirely different notion of fairness</a:t>
            </a:r>
            <a:endParaRPr lang="en-US" sz="2400" dirty="0">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2180661"/>
            <a:ext cx="8229600" cy="3599152"/>
          </a:xfrm>
        </p:spPr>
        <p:txBody>
          <a:bodyPr>
            <a:normAutofit lnSpcReduction="10000"/>
          </a:bodyPr>
          <a:lstStyle/>
          <a:p>
            <a:pPr>
              <a:buFont typeface="Wingdings" charset="2"/>
              <a:buChar char="Ø"/>
            </a:pPr>
            <a:r>
              <a:rPr lang="en-US" dirty="0" smtClean="0"/>
              <a:t>Reasonable fairness criterion in settings such as </a:t>
            </a:r>
            <a:r>
              <a:rPr lang="en-US" b="1" dirty="0" smtClean="0">
                <a:solidFill>
                  <a:srgbClr val="9F0A1A"/>
                </a:solidFill>
              </a:rPr>
              <a:t>employment</a:t>
            </a:r>
          </a:p>
          <a:p>
            <a:pPr lvl="1">
              <a:buFont typeface="Wingdings" charset="2"/>
              <a:buChar char="Ø"/>
            </a:pPr>
            <a:r>
              <a:rPr lang="en-US" sz="1600" i="1" dirty="0" smtClean="0">
                <a:solidFill>
                  <a:schemeClr val="bg1">
                    <a:lumMod val="50000"/>
                  </a:schemeClr>
                </a:solidFill>
              </a:rPr>
              <a:t>Not reasonable in risk assessment</a:t>
            </a:r>
          </a:p>
          <a:p>
            <a:pPr lvl="1">
              <a:buFont typeface="Wingdings" charset="2"/>
              <a:buChar char="Ø"/>
            </a:pPr>
            <a:endParaRPr lang="en-US" i="1" dirty="0"/>
          </a:p>
          <a:p>
            <a:pPr>
              <a:buFont typeface="Wingdings" charset="2"/>
              <a:buChar char="Ø"/>
            </a:pPr>
            <a:r>
              <a:rPr lang="en-US" dirty="0" smtClean="0"/>
              <a:t>Lots of recent work on constructing models that satisfy statistical parity</a:t>
            </a:r>
          </a:p>
          <a:p>
            <a:pPr>
              <a:buFont typeface="Wingdings" charset="2"/>
              <a:buChar char="Ø"/>
            </a:pPr>
            <a:endParaRPr lang="en-US" dirty="0"/>
          </a:p>
          <a:p>
            <a:pPr>
              <a:buFont typeface="Wingdings" charset="2"/>
              <a:buChar char="Ø"/>
            </a:pPr>
            <a:r>
              <a:rPr lang="en-US" b="1" dirty="0" smtClean="0"/>
              <a:t>Caution:</a:t>
            </a:r>
          </a:p>
          <a:p>
            <a:pPr lvl="1">
              <a:buFont typeface="Wingdings" charset="2"/>
              <a:buChar char="Ø"/>
            </a:pPr>
            <a:r>
              <a:rPr lang="en-US" dirty="0" smtClean="0"/>
              <a:t>Statistical parity shouldn’t be an end in itself</a:t>
            </a:r>
          </a:p>
          <a:p>
            <a:pPr lvl="1">
              <a:buFont typeface="Wingdings" charset="2"/>
              <a:buChar char="Ø"/>
            </a:pPr>
            <a:r>
              <a:rPr lang="en-US" dirty="0" smtClean="0"/>
              <a:t>E.g., Could just hire top 10% of men and a random 10% of women</a:t>
            </a:r>
          </a:p>
          <a:p>
            <a:pPr lvl="2">
              <a:buFont typeface="Wingdings" charset="2"/>
              <a:buChar char="Ø"/>
            </a:pPr>
            <a:r>
              <a:rPr lang="en-US" i="1" dirty="0" smtClean="0">
                <a:solidFill>
                  <a:srgbClr val="9F0A1A"/>
                </a:solidFill>
              </a:rPr>
              <a:t>Self-fulfilling prophecy </a:t>
            </a:r>
            <a:r>
              <a:rPr lang="en-US" dirty="0" smtClean="0"/>
              <a:t>of discrimination</a:t>
            </a:r>
            <a:r>
              <a:rPr lang="en-US" i="1" dirty="0" smtClean="0">
                <a:solidFill>
                  <a:srgbClr val="9F0A1A"/>
                </a:solidFill>
              </a:rPr>
              <a:t>      </a:t>
            </a:r>
            <a:r>
              <a:rPr lang="en-US" sz="1400" dirty="0" smtClean="0">
                <a:solidFill>
                  <a:srgbClr val="7F7F7F"/>
                </a:solidFill>
              </a:rPr>
              <a:t>(</a:t>
            </a:r>
            <a:r>
              <a:rPr lang="en-US" sz="1400" dirty="0" err="1" smtClean="0">
                <a:solidFill>
                  <a:srgbClr val="7F7F7F"/>
                </a:solidFill>
              </a:rPr>
              <a:t>Dwork</a:t>
            </a:r>
            <a:r>
              <a:rPr lang="en-US" sz="1400" dirty="0" smtClean="0">
                <a:solidFill>
                  <a:srgbClr val="7F7F7F"/>
                </a:solidFill>
              </a:rPr>
              <a:t> et. al. )</a:t>
            </a:r>
            <a:endParaRPr lang="en-US" sz="1400" i="1" dirty="0">
              <a:solidFill>
                <a:srgbClr val="7F7F7F"/>
              </a:solidFill>
            </a:endParaRPr>
          </a:p>
        </p:txBody>
      </p:sp>
      <p:pic>
        <p:nvPicPr>
          <p:cNvPr id="4" name="Picture 3"/>
          <p:cNvPicPr>
            <a:picLocks noChangeAspect="1"/>
          </p:cNvPicPr>
          <p:nvPr/>
        </p:nvPicPr>
        <p:blipFill>
          <a:blip r:embed="rId2"/>
          <a:stretch>
            <a:fillRect/>
          </a:stretch>
        </p:blipFill>
        <p:spPr>
          <a:xfrm>
            <a:off x="1654934" y="1324985"/>
            <a:ext cx="5819786" cy="592756"/>
          </a:xfrm>
          <a:prstGeom prst="rect">
            <a:avLst/>
          </a:prstGeom>
        </p:spPr>
      </p:pic>
      <p:sp>
        <p:nvSpPr>
          <p:cNvPr id="5" name="TextBox 4"/>
          <p:cNvSpPr txBox="1"/>
          <p:nvPr/>
        </p:nvSpPr>
        <p:spPr>
          <a:xfrm>
            <a:off x="2084579" y="1336967"/>
            <a:ext cx="1102188" cy="461665"/>
          </a:xfrm>
          <a:prstGeom prst="rect">
            <a:avLst/>
          </a:prstGeom>
          <a:solidFill>
            <a:schemeClr val="bg1"/>
          </a:solidFill>
        </p:spPr>
        <p:txBody>
          <a:bodyPr wrap="square" rtlCol="0">
            <a:spAutoFit/>
          </a:bodyPr>
          <a:lstStyle/>
          <a:p>
            <a:pPr algn="ctr"/>
            <a:r>
              <a:rPr lang="en-US" sz="2400" b="1" dirty="0" smtClean="0">
                <a:solidFill>
                  <a:srgbClr val="9F0A1A"/>
                </a:solidFill>
              </a:rPr>
              <a:t>hired</a:t>
            </a:r>
            <a:endParaRPr lang="en-US" sz="2400" b="1" dirty="0">
              <a:solidFill>
                <a:srgbClr val="9F0A1A"/>
              </a:solidFill>
            </a:endParaRPr>
          </a:p>
        </p:txBody>
      </p:sp>
      <p:sp>
        <p:nvSpPr>
          <p:cNvPr id="6" name="TextBox 5"/>
          <p:cNvSpPr txBox="1"/>
          <p:nvPr/>
        </p:nvSpPr>
        <p:spPr>
          <a:xfrm>
            <a:off x="4956518" y="1336967"/>
            <a:ext cx="1102188" cy="461665"/>
          </a:xfrm>
          <a:prstGeom prst="rect">
            <a:avLst/>
          </a:prstGeom>
          <a:solidFill>
            <a:schemeClr val="bg1"/>
          </a:solidFill>
        </p:spPr>
        <p:txBody>
          <a:bodyPr wrap="square" rtlCol="0">
            <a:spAutoFit/>
          </a:bodyPr>
          <a:lstStyle/>
          <a:p>
            <a:pPr algn="ctr"/>
            <a:r>
              <a:rPr lang="en-US" sz="2400" b="1" dirty="0" smtClean="0">
                <a:solidFill>
                  <a:srgbClr val="9F0A1A"/>
                </a:solidFill>
              </a:rPr>
              <a:t>hired</a:t>
            </a:r>
            <a:endParaRPr lang="en-US" sz="2400" b="1" dirty="0">
              <a:solidFill>
                <a:srgbClr val="9F0A1A"/>
              </a:solidFill>
            </a:endParaRPr>
          </a:p>
        </p:txBody>
      </p:sp>
      <p:sp>
        <p:nvSpPr>
          <p:cNvPr id="7" name="TextBox 6"/>
          <p:cNvSpPr txBox="1"/>
          <p:nvPr/>
        </p:nvSpPr>
        <p:spPr>
          <a:xfrm>
            <a:off x="3335826" y="1331280"/>
            <a:ext cx="809375" cy="430887"/>
          </a:xfrm>
          <a:prstGeom prst="rect">
            <a:avLst/>
          </a:prstGeom>
          <a:solidFill>
            <a:schemeClr val="bg1"/>
          </a:solidFill>
        </p:spPr>
        <p:txBody>
          <a:bodyPr wrap="square" rtlCol="0">
            <a:spAutoFit/>
          </a:bodyPr>
          <a:lstStyle/>
          <a:p>
            <a:pPr algn="ctr"/>
            <a:r>
              <a:rPr lang="en-US" sz="2200" b="1" dirty="0" smtClean="0">
                <a:solidFill>
                  <a:schemeClr val="tx1">
                    <a:lumMod val="50000"/>
                    <a:lumOff val="50000"/>
                  </a:schemeClr>
                </a:solidFill>
              </a:rPr>
              <a:t>man</a:t>
            </a:r>
            <a:endParaRPr lang="en-US" sz="2200" b="1" dirty="0">
              <a:solidFill>
                <a:schemeClr val="tx1">
                  <a:lumMod val="50000"/>
                  <a:lumOff val="50000"/>
                </a:schemeClr>
              </a:solidFill>
            </a:endParaRPr>
          </a:p>
        </p:txBody>
      </p:sp>
      <p:sp>
        <p:nvSpPr>
          <p:cNvPr id="9" name="Rectangle 8"/>
          <p:cNvSpPr/>
          <p:nvPr/>
        </p:nvSpPr>
        <p:spPr>
          <a:xfrm>
            <a:off x="6253739" y="1403914"/>
            <a:ext cx="838626" cy="4073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118616" y="1343970"/>
            <a:ext cx="1200408" cy="430887"/>
          </a:xfrm>
          <a:prstGeom prst="rect">
            <a:avLst/>
          </a:prstGeom>
          <a:noFill/>
        </p:spPr>
        <p:txBody>
          <a:bodyPr wrap="square" rtlCol="0">
            <a:spAutoFit/>
          </a:bodyPr>
          <a:lstStyle/>
          <a:p>
            <a:r>
              <a:rPr lang="en-US" sz="2200" b="1" dirty="0" smtClean="0">
                <a:solidFill>
                  <a:schemeClr val="tx1">
                    <a:lumMod val="50000"/>
                    <a:lumOff val="50000"/>
                  </a:schemeClr>
                </a:solidFill>
              </a:rPr>
              <a:t>woman</a:t>
            </a:r>
            <a:endParaRPr lang="en-US" sz="2200" b="1" dirty="0">
              <a:solidFill>
                <a:schemeClr val="tx1">
                  <a:lumMod val="50000"/>
                  <a:lumOff val="50000"/>
                </a:schemeClr>
              </a:solidFill>
            </a:endParaRPr>
          </a:p>
        </p:txBody>
      </p:sp>
    </p:spTree>
    <p:extLst>
      <p:ext uri="{BB962C8B-B14F-4D97-AF65-F5344CB8AC3E}">
        <p14:creationId xmlns:p14="http://schemas.microsoft.com/office/powerpoint/2010/main" val="212627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discrimination"/>
          <p:cNvSpPr>
            <a:spLocks noGrp="1"/>
          </p:cNvSpPr>
          <p:nvPr>
            <p:ph type="title"/>
          </p:nvPr>
        </p:nvSpPr>
        <p:spPr>
          <a:prstGeom prst="rect">
            <a:avLst/>
          </a:prstGeom>
        </p:spPr>
        <p:txBody>
          <a:bodyPr>
            <a:normAutofit/>
          </a:bodyPr>
          <a:lstStyle>
            <a:lvl1pPr>
              <a:defRPr b="1">
                <a:latin typeface="Helvetica"/>
                <a:ea typeface="Helvetica"/>
                <a:cs typeface="Helvetica"/>
                <a:sym typeface="Helvetica"/>
              </a:defRPr>
            </a:lvl1pPr>
          </a:lstStyle>
          <a:p>
            <a:r>
              <a:rPr lang="en-US" sz="4800" b="0" dirty="0">
                <a:solidFill>
                  <a:srgbClr val="006600"/>
                </a:solidFill>
                <a:latin typeface="Arial" panose="020B0604020202020204" pitchFamily="34" charset="0"/>
                <a:cs typeface="Arial" panose="020B0604020202020204" pitchFamily="34" charset="0"/>
              </a:rPr>
              <a:t>D</a:t>
            </a:r>
            <a:r>
              <a:rPr sz="4800" b="0" dirty="0" smtClean="0">
                <a:solidFill>
                  <a:srgbClr val="006600"/>
                </a:solidFill>
                <a:latin typeface="Arial" panose="020B0604020202020204" pitchFamily="34" charset="0"/>
                <a:cs typeface="Arial" panose="020B0604020202020204" pitchFamily="34" charset="0"/>
              </a:rPr>
              <a:t>iscrimination</a:t>
            </a:r>
            <a:endParaRPr sz="4800" b="0" dirty="0">
              <a:solidFill>
                <a:srgbClr val="006600"/>
              </a:solidFill>
              <a:latin typeface="Arial" panose="020B0604020202020204" pitchFamily="34" charset="0"/>
              <a:cs typeface="Arial" panose="020B0604020202020204" pitchFamily="34" charset="0"/>
            </a:endParaRPr>
          </a:p>
        </p:txBody>
      </p:sp>
      <p:sp>
        <p:nvSpPr>
          <p:cNvPr id="160" name="“Discrimination refers to an unjustified distinction of individuals based on their membership, or perceived membership, in a certain group or category. Justified distinctions are exceptions explicitly admitted by law, such as imposing a minimum age for voting in elections, or that are proven (sometimes in court) as being objective and legitimate, such as requiring a man for a male character in a film. Some groups, traditionally subject to discrimination, are explicitly listed as ‘protected groups’ by national and international human rights laws.”"/>
          <p:cNvSpPr>
            <a:spLocks noGrp="1"/>
          </p:cNvSpPr>
          <p:nvPr>
            <p:ph type="body" idx="1"/>
          </p:nvPr>
        </p:nvSpPr>
        <p:spPr>
          <a:xfrm>
            <a:off x="580430" y="1830586"/>
            <a:ext cx="7804547" cy="4420195"/>
          </a:xfrm>
          <a:prstGeom prst="rect">
            <a:avLst/>
          </a:prstGeom>
        </p:spPr>
        <p:txBody>
          <a:bodyPr>
            <a:normAutofit fontScale="77500" lnSpcReduction="20000"/>
          </a:bodyPr>
          <a:lstStyle>
            <a:lvl1pPr marL="0" indent="0" defTabSz="484886">
              <a:spcBef>
                <a:spcPts val="3400"/>
              </a:spcBef>
              <a:buSzTx/>
              <a:buNone/>
              <a:defRPr sz="3652"/>
            </a:lvl1pPr>
          </a:lstStyle>
          <a:p>
            <a:r>
              <a:t>“Discrimination refers to an unjustified distinction of individuals based on their membership, or perceived membership, in a certain group or category. </a:t>
            </a:r>
            <a:r>
              <a:rPr dirty="0"/>
              <a:t>Justified distinctions are exceptions explicitly admitted by law, such as imposing a minimum age for voting in elections, or that are proven (sometimes in court) as being objective and legitimate, such as requiring a man for a male character in a film. Some groups, traditionally subject to discrimination, are explicitly listed as ‘protected groups’ by national and international human rights laws.”</a:t>
            </a:r>
          </a:p>
        </p:txBody>
      </p:sp>
      <p:sp>
        <p:nvSpPr>
          <p:cNvPr id="161" name="from “A multidisciplinary survey on discrimination analysis”"/>
          <p:cNvSpPr/>
          <p:nvPr/>
        </p:nvSpPr>
        <p:spPr>
          <a:xfrm>
            <a:off x="2651008" y="6463513"/>
            <a:ext cx="4273607"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800"/>
            </a:lvl1pPr>
          </a:lstStyle>
          <a:p>
            <a:pPr algn="ctr" defTabSz="410751" hangingPunct="0"/>
            <a:r>
              <a:rPr sz="1266" kern="0">
                <a:solidFill>
                  <a:srgbClr val="000000"/>
                </a:solidFill>
                <a:sym typeface="Helvetica Light"/>
              </a:rPr>
              <a:t>from “A multidisciplinary survey on discrimination analysis”</a:t>
            </a:r>
          </a:p>
        </p:txBody>
      </p:sp>
    </p:spTree>
    <p:extLst>
      <p:ext uri="{BB962C8B-B14F-4D97-AF65-F5344CB8AC3E}">
        <p14:creationId xmlns:p14="http://schemas.microsoft.com/office/powerpoint/2010/main" val="40666256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499391" y="416047"/>
            <a:ext cx="8174736" cy="2441669"/>
            <a:chOff x="-66215" y="802546"/>
            <a:chExt cx="9529644" cy="2846359"/>
          </a:xfrm>
        </p:grpSpPr>
        <p:pic>
          <p:nvPicPr>
            <p:cNvPr id="134" name="pasted-image.tif" descr="pasted-image.tif"/>
            <p:cNvPicPr>
              <a:picLocks noChangeAspect="1"/>
            </p:cNvPicPr>
            <p:nvPr/>
          </p:nvPicPr>
          <p:blipFill>
            <a:blip r:embed="rId3">
              <a:extLst/>
            </a:blip>
            <a:stretch>
              <a:fillRect/>
            </a:stretch>
          </p:blipFill>
          <p:spPr>
            <a:xfrm>
              <a:off x="-66215" y="802546"/>
              <a:ext cx="9144001" cy="2509708"/>
            </a:xfrm>
            <a:prstGeom prst="rect">
              <a:avLst/>
            </a:prstGeom>
            <a:ln w="12700">
              <a:miter lim="400000"/>
            </a:ln>
          </p:spPr>
        </p:pic>
        <p:sp>
          <p:nvSpPr>
            <p:cNvPr id="135" name="Rectangle"/>
            <p:cNvSpPr/>
            <p:nvPr/>
          </p:nvSpPr>
          <p:spPr>
            <a:xfrm>
              <a:off x="7483193" y="1431189"/>
              <a:ext cx="1980236" cy="2217716"/>
            </a:xfrm>
            <a:prstGeom prst="rect">
              <a:avLst/>
            </a:prstGeom>
            <a:solidFill>
              <a:srgbClr val="FFFFFF"/>
            </a:solidFill>
            <a:ln w="12700">
              <a:miter lim="400000"/>
            </a:ln>
          </p:spPr>
          <p:txBody>
            <a:bodyPr lIns="35719" tIns="35719" rIns="35719" bIns="35719" anchor="ctr"/>
            <a:lstStyle/>
            <a:p>
              <a:pPr algn="ctr" defTabSz="410751" hangingPunct="0">
                <a:defRPr sz="2400">
                  <a:solidFill>
                    <a:srgbClr val="FFFFFF"/>
                  </a:solidFill>
                </a:defRPr>
              </a:pPr>
              <a:endParaRPr sz="1687" kern="0">
                <a:solidFill>
                  <a:srgbClr val="FFFFFF"/>
                </a:solidFill>
                <a:sym typeface="Helvetica Light"/>
              </a:endParaRPr>
            </a:p>
          </p:txBody>
        </p:sp>
      </p:grpSp>
      <p:sp>
        <p:nvSpPr>
          <p:cNvPr id="3" name="TextBox 2"/>
          <p:cNvSpPr txBox="1"/>
          <p:nvPr/>
        </p:nvSpPr>
        <p:spPr>
          <a:xfrm>
            <a:off x="1264125" y="2906671"/>
            <a:ext cx="6616112" cy="646331"/>
          </a:xfrm>
          <a:prstGeom prst="rect">
            <a:avLst/>
          </a:prstGeom>
          <a:solidFill>
            <a:srgbClr val="FFFF00"/>
          </a:solidFill>
        </p:spPr>
        <p:txBody>
          <a:bodyPr wrap="square" rtlCol="0">
            <a:spAutoFit/>
          </a:bodyPr>
          <a:lstStyle/>
          <a:p>
            <a:pPr algn="ctr"/>
            <a:r>
              <a:rPr lang="en-US" u="sng" dirty="0" smtClean="0"/>
              <a:t>What happened</a:t>
            </a:r>
            <a:r>
              <a:rPr lang="en-US" dirty="0" smtClean="0"/>
              <a:t>: lower store density in poor &amp; ethnic minority neighborhoods </a:t>
            </a:r>
            <a:r>
              <a:rPr lang="en-US" dirty="0" smtClean="0">
                <a:sym typeface="Wingdings" panose="05000000000000000000" pitchFamily="2" charset="2"/>
              </a:rPr>
              <a:t> higher prices  racially disparate impact.</a:t>
            </a:r>
            <a:endParaRPr lang="en-US" dirty="0"/>
          </a:p>
        </p:txBody>
      </p:sp>
      <p:pic>
        <p:nvPicPr>
          <p:cNvPr id="7" name="pasted-image.tif" descr="pasted-image.tif"/>
          <p:cNvPicPr>
            <a:picLocks noChangeAspect="1"/>
          </p:cNvPicPr>
          <p:nvPr/>
        </p:nvPicPr>
        <p:blipFill rotWithShape="1">
          <a:blip r:embed="rId4">
            <a:extLst/>
          </a:blip>
          <a:srcRect t="33961" b="22350"/>
          <a:stretch/>
        </p:blipFill>
        <p:spPr>
          <a:xfrm>
            <a:off x="374301" y="3810034"/>
            <a:ext cx="8376911" cy="2743200"/>
          </a:xfrm>
          <a:prstGeom prst="rect">
            <a:avLst/>
          </a:prstGeom>
          <a:ln w="12700">
            <a:miter lim="400000"/>
          </a:ln>
        </p:spPr>
      </p:pic>
      <p:sp>
        <p:nvSpPr>
          <p:cNvPr id="133" name="http://www.wsj.com/articles/SB10001424127887323777204578189391813881534"/>
          <p:cNvSpPr/>
          <p:nvPr/>
        </p:nvSpPr>
        <p:spPr>
          <a:xfrm>
            <a:off x="5255542" y="2176539"/>
            <a:ext cx="3439790" cy="503023"/>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ctr" defTabSz="410751" hangingPunct="0"/>
            <a:r>
              <a:rPr sz="1400" kern="0" dirty="0">
                <a:solidFill>
                  <a:srgbClr val="000000"/>
                </a:solidFill>
                <a:sym typeface="Helvetica Light"/>
                <a:hlinkClick r:id="rId5"/>
              </a:rPr>
              <a:t>http://</a:t>
            </a:r>
            <a:r>
              <a:rPr sz="1400" kern="0" dirty="0" smtClean="0">
                <a:solidFill>
                  <a:srgbClr val="000000"/>
                </a:solidFill>
                <a:sym typeface="Helvetica Light"/>
                <a:hlinkClick r:id="rId5"/>
              </a:rPr>
              <a:t>www.wsj.com/articles/SB10001424127887323777204578189391813881534</a:t>
            </a:r>
            <a:endParaRPr lang="en-US" sz="1400" kern="0" dirty="0" smtClean="0">
              <a:solidFill>
                <a:srgbClr val="000000"/>
              </a:solidFill>
              <a:sym typeface="Helvetica Light"/>
            </a:endParaRPr>
          </a:p>
        </p:txBody>
      </p:sp>
    </p:spTree>
    <p:extLst>
      <p:ext uri="{BB962C8B-B14F-4D97-AF65-F5344CB8AC3E}">
        <p14:creationId xmlns:p14="http://schemas.microsoft.com/office/powerpoint/2010/main" val="22767806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how algorithms can discriminate"/>
          <p:cNvSpPr>
            <a:spLocks noGrp="1"/>
          </p:cNvSpPr>
          <p:nvPr>
            <p:ph type="title"/>
          </p:nvPr>
        </p:nvSpPr>
        <p:spPr>
          <a:prstGeom prst="rect">
            <a:avLst/>
          </a:prstGeom>
        </p:spPr>
        <p:txBody>
          <a:bodyPr>
            <a:noAutofit/>
          </a:bodyPr>
          <a:lstStyle>
            <a:lvl1pPr defTabSz="490727">
              <a:defRPr sz="6719"/>
            </a:lvl1pPr>
          </a:lstStyle>
          <a:p>
            <a:r>
              <a:rPr lang="en-US" sz="4800" dirty="0">
                <a:solidFill>
                  <a:srgbClr val="006600"/>
                </a:solidFill>
                <a:latin typeface="Arial" panose="020B0604020202020204" pitchFamily="34" charset="0"/>
                <a:cs typeface="Arial" panose="020B0604020202020204" pitchFamily="34" charset="0"/>
              </a:rPr>
              <a:t>H</a:t>
            </a:r>
            <a:r>
              <a:rPr sz="4800" dirty="0" smtClean="0">
                <a:solidFill>
                  <a:srgbClr val="006600"/>
                </a:solidFill>
                <a:latin typeface="Arial" panose="020B0604020202020204" pitchFamily="34" charset="0"/>
                <a:cs typeface="Arial" panose="020B0604020202020204" pitchFamily="34" charset="0"/>
              </a:rPr>
              <a:t>ow </a:t>
            </a:r>
            <a:r>
              <a:rPr sz="4800" dirty="0">
                <a:solidFill>
                  <a:srgbClr val="006600"/>
                </a:solidFill>
                <a:latin typeface="Arial" panose="020B0604020202020204" pitchFamily="34" charset="0"/>
                <a:cs typeface="Arial" panose="020B0604020202020204" pitchFamily="34" charset="0"/>
              </a:rPr>
              <a:t>algorithms can discriminate</a:t>
            </a:r>
          </a:p>
        </p:txBody>
      </p:sp>
      <p:sp>
        <p:nvSpPr>
          <p:cNvPr id="170" name="problem specification (definition of target variable, features, etc.)…"/>
          <p:cNvSpPr>
            <a:spLocks noGrp="1"/>
          </p:cNvSpPr>
          <p:nvPr>
            <p:ph type="body" idx="1"/>
          </p:nvPr>
        </p:nvSpPr>
        <p:spPr>
          <a:prstGeom prst="rect">
            <a:avLst/>
          </a:prstGeom>
        </p:spPr>
        <p:txBody>
          <a:bodyPr/>
          <a:lstStyle/>
          <a:p>
            <a:r>
              <a:rPr lang="en-US" dirty="0"/>
              <a:t>P</a:t>
            </a:r>
            <a:r>
              <a:rPr dirty="0" smtClean="0"/>
              <a:t>roblem </a:t>
            </a:r>
            <a:r>
              <a:rPr dirty="0"/>
              <a:t>specification (definition of target variable, features, etc.)</a:t>
            </a:r>
          </a:p>
          <a:p>
            <a:pPr marL="0" indent="0">
              <a:buSzTx/>
              <a:buNone/>
            </a:pPr>
            <a:r>
              <a:rPr dirty="0"/>
              <a:t>e.g. electing to hire on the basis of predicted tenure can be more likely to have a disparate impact on certain protected classes than hiring decisions that turn on some estimate of worker productivity</a:t>
            </a:r>
          </a:p>
        </p:txBody>
      </p:sp>
    </p:spTree>
    <p:extLst>
      <p:ext uri="{BB962C8B-B14F-4D97-AF65-F5344CB8AC3E}">
        <p14:creationId xmlns:p14="http://schemas.microsoft.com/office/powerpoint/2010/main" val="55151521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how algorithms can discriminate"/>
          <p:cNvSpPr>
            <a:spLocks noGrp="1"/>
          </p:cNvSpPr>
          <p:nvPr>
            <p:ph type="title"/>
          </p:nvPr>
        </p:nvSpPr>
        <p:spPr>
          <a:prstGeom prst="rect">
            <a:avLst/>
          </a:prstGeom>
        </p:spPr>
        <p:txBody>
          <a:bodyPr>
            <a:noAutofit/>
          </a:bodyPr>
          <a:lstStyle>
            <a:lvl1pPr defTabSz="490727">
              <a:defRPr sz="6719"/>
            </a:lvl1pPr>
          </a:lstStyle>
          <a:p>
            <a:r>
              <a:rPr lang="en-US" sz="4800" dirty="0">
                <a:solidFill>
                  <a:srgbClr val="006600"/>
                </a:solidFill>
                <a:latin typeface="Arial" panose="020B0604020202020204" pitchFamily="34" charset="0"/>
                <a:cs typeface="Arial" panose="020B0604020202020204" pitchFamily="34" charset="0"/>
              </a:rPr>
              <a:t>H</a:t>
            </a:r>
            <a:r>
              <a:rPr sz="4800" dirty="0" smtClean="0">
                <a:solidFill>
                  <a:srgbClr val="006600"/>
                </a:solidFill>
                <a:latin typeface="Arial" panose="020B0604020202020204" pitchFamily="34" charset="0"/>
                <a:cs typeface="Arial" panose="020B0604020202020204" pitchFamily="34" charset="0"/>
              </a:rPr>
              <a:t>ow </a:t>
            </a:r>
            <a:r>
              <a:rPr sz="4800" dirty="0">
                <a:solidFill>
                  <a:srgbClr val="006600"/>
                </a:solidFill>
                <a:latin typeface="Arial" panose="020B0604020202020204" pitchFamily="34" charset="0"/>
                <a:cs typeface="Arial" panose="020B0604020202020204" pitchFamily="34" charset="0"/>
              </a:rPr>
              <a:t>algorithms can discriminate</a:t>
            </a:r>
          </a:p>
        </p:txBody>
      </p:sp>
      <p:sp>
        <p:nvSpPr>
          <p:cNvPr id="173" name="problems with training data…"/>
          <p:cNvSpPr>
            <a:spLocks noGrp="1"/>
          </p:cNvSpPr>
          <p:nvPr>
            <p:ph type="body" idx="1"/>
          </p:nvPr>
        </p:nvSpPr>
        <p:spPr>
          <a:xfrm>
            <a:off x="669727" y="848320"/>
            <a:ext cx="7804547" cy="4420195"/>
          </a:xfrm>
          <a:prstGeom prst="rect">
            <a:avLst/>
          </a:prstGeom>
        </p:spPr>
        <p:txBody>
          <a:bodyPr/>
          <a:lstStyle/>
          <a:p>
            <a:r>
              <a:rPr lang="en-US" dirty="0" smtClean="0"/>
              <a:t>P</a:t>
            </a:r>
            <a:r>
              <a:rPr dirty="0" smtClean="0"/>
              <a:t>roblems </a:t>
            </a:r>
            <a:r>
              <a:rPr dirty="0"/>
              <a:t>with training </a:t>
            </a:r>
            <a:r>
              <a:rPr dirty="0" smtClean="0"/>
              <a:t>data</a:t>
            </a:r>
            <a:r>
              <a:rPr lang="en-US" dirty="0" smtClean="0"/>
              <a:t>:</a:t>
            </a:r>
            <a:endParaRPr dirty="0"/>
          </a:p>
          <a:p>
            <a:pPr marL="0" indent="0">
              <a:buSzTx/>
              <a:buNone/>
            </a:pPr>
            <a:r>
              <a:rPr dirty="0"/>
              <a:t>— the data generating process itself was inherently discriminatory</a:t>
            </a:r>
          </a:p>
          <a:p>
            <a:pPr marL="0" indent="0">
              <a:buSzTx/>
              <a:buNone/>
            </a:pPr>
            <a:r>
              <a:rPr dirty="0"/>
              <a:t>— biased/imbalanced data samples</a:t>
            </a:r>
          </a:p>
        </p:txBody>
      </p:sp>
      <p:pic>
        <p:nvPicPr>
          <p:cNvPr id="174" name="pasted-image.png" descr="pasted-image.png"/>
          <p:cNvPicPr>
            <a:picLocks noChangeAspect="1"/>
          </p:cNvPicPr>
          <p:nvPr/>
        </p:nvPicPr>
        <p:blipFill>
          <a:blip r:embed="rId3">
            <a:extLst/>
          </a:blip>
          <a:stretch>
            <a:fillRect/>
          </a:stretch>
        </p:blipFill>
        <p:spPr>
          <a:xfrm>
            <a:off x="1632335" y="4346867"/>
            <a:ext cx="5879330" cy="2351732"/>
          </a:xfrm>
          <a:prstGeom prst="rect">
            <a:avLst/>
          </a:prstGeom>
          <a:ln w="12700">
            <a:miter lim="400000"/>
          </a:ln>
        </p:spPr>
      </p:pic>
    </p:spTree>
    <p:extLst>
      <p:ext uri="{BB962C8B-B14F-4D97-AF65-F5344CB8AC3E}">
        <p14:creationId xmlns:p14="http://schemas.microsoft.com/office/powerpoint/2010/main" val="137278278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how algorithms can discriminate"/>
          <p:cNvSpPr>
            <a:spLocks noGrp="1"/>
          </p:cNvSpPr>
          <p:nvPr>
            <p:ph type="title"/>
          </p:nvPr>
        </p:nvSpPr>
        <p:spPr>
          <a:prstGeom prst="rect">
            <a:avLst/>
          </a:prstGeom>
        </p:spPr>
        <p:txBody>
          <a:bodyPr>
            <a:noAutofit/>
          </a:bodyPr>
          <a:lstStyle>
            <a:lvl1pPr defTabSz="490727">
              <a:defRPr sz="6719"/>
            </a:lvl1pPr>
          </a:lstStyle>
          <a:p>
            <a:r>
              <a:rPr lang="en-US" sz="4800" dirty="0" smtClean="0">
                <a:solidFill>
                  <a:srgbClr val="006600"/>
                </a:solidFill>
                <a:latin typeface="Arial" panose="020B0604020202020204" pitchFamily="34" charset="0"/>
                <a:cs typeface="Arial" panose="020B0604020202020204" pitchFamily="34" charset="0"/>
              </a:rPr>
              <a:t>H</a:t>
            </a:r>
            <a:r>
              <a:rPr sz="4800" dirty="0" smtClean="0">
                <a:solidFill>
                  <a:srgbClr val="006600"/>
                </a:solidFill>
                <a:latin typeface="Arial" panose="020B0604020202020204" pitchFamily="34" charset="0"/>
                <a:cs typeface="Arial" panose="020B0604020202020204" pitchFamily="34" charset="0"/>
              </a:rPr>
              <a:t>ow </a:t>
            </a:r>
            <a:r>
              <a:rPr sz="4800" dirty="0">
                <a:solidFill>
                  <a:srgbClr val="006600"/>
                </a:solidFill>
                <a:latin typeface="Arial" panose="020B0604020202020204" pitchFamily="34" charset="0"/>
                <a:cs typeface="Arial" panose="020B0604020202020204" pitchFamily="34" charset="0"/>
              </a:rPr>
              <a:t>algorithms can discriminate</a:t>
            </a:r>
          </a:p>
        </p:txBody>
      </p:sp>
      <p:sp>
        <p:nvSpPr>
          <p:cNvPr id="179" name="via proxies…"/>
          <p:cNvSpPr>
            <a:spLocks noGrp="1"/>
          </p:cNvSpPr>
          <p:nvPr>
            <p:ph type="body" idx="1"/>
          </p:nvPr>
        </p:nvSpPr>
        <p:spPr>
          <a:prstGeom prst="rect">
            <a:avLst/>
          </a:prstGeom>
        </p:spPr>
        <p:txBody>
          <a:bodyPr/>
          <a:lstStyle/>
          <a:p>
            <a:pPr marL="0" indent="0">
              <a:buNone/>
            </a:pPr>
            <a:r>
              <a:rPr lang="en-US" dirty="0" smtClean="0"/>
              <a:t>	</a:t>
            </a:r>
            <a:r>
              <a:rPr dirty="0" smtClean="0"/>
              <a:t>via </a:t>
            </a:r>
            <a:r>
              <a:rPr dirty="0"/>
              <a:t>proxies</a:t>
            </a:r>
          </a:p>
          <a:p>
            <a:pPr marL="0" indent="0">
              <a:buSzTx/>
              <a:buNone/>
            </a:pPr>
            <a:r>
              <a:rPr dirty="0"/>
              <a:t>“when the criteria that are genuinely relevant in making rational and well-informed decisions also happen to serve as reliable proxies for class membership. In other words, the very same criteria that correctly sort individuals according to their predicted likelihood of excelling at a job may also sort individuals according to class membership”</a:t>
            </a:r>
          </a:p>
        </p:txBody>
      </p:sp>
    </p:spTree>
    <p:extLst>
      <p:ext uri="{BB962C8B-B14F-4D97-AF65-F5344CB8AC3E}">
        <p14:creationId xmlns:p14="http://schemas.microsoft.com/office/powerpoint/2010/main" val="364281863"/>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via proxies"/>
          <p:cNvSpPr>
            <a:spLocks noGrp="1"/>
          </p:cNvSpPr>
          <p:nvPr>
            <p:ph type="body" idx="1"/>
          </p:nvPr>
        </p:nvSpPr>
        <p:spPr>
          <a:xfrm>
            <a:off x="669727" y="303610"/>
            <a:ext cx="7804547" cy="4420195"/>
          </a:xfrm>
          <a:prstGeom prst="rect">
            <a:avLst/>
          </a:prstGeom>
        </p:spPr>
        <p:txBody>
          <a:bodyPr/>
          <a:lstStyle/>
          <a:p>
            <a:pPr marL="0" indent="0">
              <a:buNone/>
            </a:pPr>
            <a:r>
              <a:rPr lang="en-US" dirty="0" smtClean="0"/>
              <a:t>	</a:t>
            </a:r>
            <a:r>
              <a:rPr dirty="0" smtClean="0"/>
              <a:t>via </a:t>
            </a:r>
            <a:r>
              <a:rPr dirty="0"/>
              <a:t>proxies</a:t>
            </a:r>
          </a:p>
        </p:txBody>
      </p:sp>
      <p:sp>
        <p:nvSpPr>
          <p:cNvPr id="183" name="how algorithms can discriminate"/>
          <p:cNvSpPr>
            <a:spLocks noGrp="1"/>
          </p:cNvSpPr>
          <p:nvPr>
            <p:ph type="title"/>
          </p:nvPr>
        </p:nvSpPr>
        <p:spPr>
          <a:prstGeom prst="rect">
            <a:avLst/>
          </a:prstGeom>
        </p:spPr>
        <p:txBody>
          <a:bodyPr>
            <a:noAutofit/>
          </a:bodyPr>
          <a:lstStyle>
            <a:lvl1pPr defTabSz="490727">
              <a:defRPr sz="6719"/>
            </a:lvl1pPr>
          </a:lstStyle>
          <a:p>
            <a:r>
              <a:rPr lang="en-US" sz="4800" dirty="0">
                <a:solidFill>
                  <a:srgbClr val="006600"/>
                </a:solidFill>
                <a:latin typeface="Arial" panose="020B0604020202020204" pitchFamily="34" charset="0"/>
                <a:cs typeface="Arial" panose="020B0604020202020204" pitchFamily="34" charset="0"/>
              </a:rPr>
              <a:t>H</a:t>
            </a:r>
            <a:r>
              <a:rPr sz="4800" dirty="0" smtClean="0">
                <a:solidFill>
                  <a:srgbClr val="006600"/>
                </a:solidFill>
                <a:latin typeface="Arial" panose="020B0604020202020204" pitchFamily="34" charset="0"/>
                <a:cs typeface="Arial" panose="020B0604020202020204" pitchFamily="34" charset="0"/>
              </a:rPr>
              <a:t>ow </a:t>
            </a:r>
            <a:r>
              <a:rPr sz="4800" dirty="0">
                <a:solidFill>
                  <a:srgbClr val="006600"/>
                </a:solidFill>
                <a:latin typeface="Arial" panose="020B0604020202020204" pitchFamily="34" charset="0"/>
                <a:cs typeface="Arial" panose="020B0604020202020204" pitchFamily="34" charset="0"/>
              </a:rPr>
              <a:t>algorithms can discriminate</a:t>
            </a:r>
          </a:p>
        </p:txBody>
      </p:sp>
      <p:pic>
        <p:nvPicPr>
          <p:cNvPr id="184" name="pasted-image.tif" descr="pasted-image.tif"/>
          <p:cNvPicPr>
            <a:picLocks noChangeAspect="1"/>
          </p:cNvPicPr>
          <p:nvPr/>
        </p:nvPicPr>
        <p:blipFill>
          <a:blip r:embed="rId3">
            <a:extLst/>
          </a:blip>
          <a:stretch>
            <a:fillRect/>
          </a:stretch>
        </p:blipFill>
        <p:spPr>
          <a:xfrm>
            <a:off x="531317" y="2999563"/>
            <a:ext cx="8081367" cy="3143251"/>
          </a:xfrm>
          <a:prstGeom prst="rect">
            <a:avLst/>
          </a:prstGeom>
          <a:ln w="12700">
            <a:miter lim="400000"/>
          </a:ln>
        </p:spPr>
      </p:pic>
      <p:sp>
        <p:nvSpPr>
          <p:cNvPr id="186" name="from “Why Unbiased Computational Processes Can Lead to Discriminative Decision Procedures,” Calders &amp; Žliobaitė"/>
          <p:cNvSpPr/>
          <p:nvPr/>
        </p:nvSpPr>
        <p:spPr>
          <a:xfrm>
            <a:off x="868865" y="6231811"/>
            <a:ext cx="7550145" cy="24526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600"/>
            </a:lvl1pPr>
          </a:lstStyle>
          <a:p>
            <a:pPr algn="ctr" defTabSz="410751" hangingPunct="0"/>
            <a:r>
              <a:rPr sz="1125" kern="0">
                <a:solidFill>
                  <a:srgbClr val="000000"/>
                </a:solidFill>
                <a:sym typeface="Helvetica Light"/>
              </a:rPr>
              <a:t>from “Why Unbiased Computational Processes Can Lead to Discriminative Decision Procedures,” Calders &amp; Žliobaitė</a:t>
            </a:r>
          </a:p>
        </p:txBody>
      </p:sp>
      <p:sp>
        <p:nvSpPr>
          <p:cNvPr id="187" name="hidden attribute"/>
          <p:cNvSpPr/>
          <p:nvPr/>
        </p:nvSpPr>
        <p:spPr>
          <a:xfrm>
            <a:off x="4932994" y="2179285"/>
            <a:ext cx="2313134"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sz="2531" kern="0">
                <a:solidFill>
                  <a:srgbClr val="000000"/>
                </a:solidFill>
                <a:sym typeface="Helvetica Light"/>
              </a:rPr>
              <a:t>hidden attribute</a:t>
            </a:r>
          </a:p>
        </p:txBody>
      </p:sp>
      <p:sp>
        <p:nvSpPr>
          <p:cNvPr id="188" name="Line"/>
          <p:cNvSpPr/>
          <p:nvPr/>
        </p:nvSpPr>
        <p:spPr>
          <a:xfrm>
            <a:off x="6078931" y="2667932"/>
            <a:ext cx="1" cy="351589"/>
          </a:xfrm>
          <a:prstGeom prst="line">
            <a:avLst/>
          </a:prstGeom>
          <a:ln w="63500">
            <a:solidFill>
              <a:schemeClr val="accent5">
                <a:hueOff val="-444211"/>
                <a:satOff val="-14915"/>
                <a:lumOff val="22857"/>
              </a:schemeClr>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
        <p:nvSpPr>
          <p:cNvPr id="189" name="Line"/>
          <p:cNvSpPr/>
          <p:nvPr/>
        </p:nvSpPr>
        <p:spPr>
          <a:xfrm>
            <a:off x="2456663" y="2706961"/>
            <a:ext cx="1" cy="351590"/>
          </a:xfrm>
          <a:prstGeom prst="line">
            <a:avLst/>
          </a:prstGeom>
          <a:ln w="63500">
            <a:solidFill>
              <a:schemeClr val="accent5">
                <a:hueOff val="-444211"/>
                <a:satOff val="-14915"/>
                <a:lumOff val="22857"/>
              </a:schemeClr>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Tree>
    <p:extLst>
      <p:ext uri="{BB962C8B-B14F-4D97-AF65-F5344CB8AC3E}">
        <p14:creationId xmlns:p14="http://schemas.microsoft.com/office/powerpoint/2010/main" val="135669359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imple fixes that don’t work"/>
          <p:cNvSpPr>
            <a:spLocks noGrp="1"/>
          </p:cNvSpPr>
          <p:nvPr>
            <p:ph type="title"/>
          </p:nvPr>
        </p:nvSpPr>
        <p:spPr>
          <a:prstGeom prst="rect">
            <a:avLst/>
          </a:prstGeom>
        </p:spPr>
        <p:txBody>
          <a:bodyPr>
            <a:normAutofit/>
          </a:bodyPr>
          <a:lstStyle>
            <a:lvl1pPr defTabSz="519937">
              <a:defRPr sz="7119"/>
            </a:lvl1pPr>
          </a:lstStyle>
          <a:p>
            <a:r>
              <a:rPr lang="en-US" sz="4800" dirty="0">
                <a:solidFill>
                  <a:srgbClr val="006600"/>
                </a:solidFill>
                <a:latin typeface="Arial" panose="020B0604020202020204" pitchFamily="34" charset="0"/>
                <a:cs typeface="Arial" panose="020B0604020202020204" pitchFamily="34" charset="0"/>
              </a:rPr>
              <a:t>S</a:t>
            </a:r>
            <a:r>
              <a:rPr sz="4800" dirty="0" smtClean="0">
                <a:solidFill>
                  <a:srgbClr val="006600"/>
                </a:solidFill>
                <a:latin typeface="Arial" panose="020B0604020202020204" pitchFamily="34" charset="0"/>
                <a:cs typeface="Arial" panose="020B0604020202020204" pitchFamily="34" charset="0"/>
              </a:rPr>
              <a:t>imple </a:t>
            </a:r>
            <a:r>
              <a:rPr sz="4800" dirty="0">
                <a:solidFill>
                  <a:srgbClr val="006600"/>
                </a:solidFill>
                <a:latin typeface="Arial" panose="020B0604020202020204" pitchFamily="34" charset="0"/>
                <a:cs typeface="Arial" panose="020B0604020202020204" pitchFamily="34" charset="0"/>
              </a:rPr>
              <a:t>fixes that don’t work</a:t>
            </a:r>
          </a:p>
        </p:txBody>
      </p:sp>
      <p:pic>
        <p:nvPicPr>
          <p:cNvPr id="194" name="pasted-image.tif" descr="pasted-image.tif"/>
          <p:cNvPicPr>
            <a:picLocks noChangeAspect="1"/>
          </p:cNvPicPr>
          <p:nvPr/>
        </p:nvPicPr>
        <p:blipFill>
          <a:blip r:embed="rId3">
            <a:extLst/>
          </a:blip>
          <a:stretch>
            <a:fillRect/>
          </a:stretch>
        </p:blipFill>
        <p:spPr>
          <a:xfrm>
            <a:off x="532160" y="3087138"/>
            <a:ext cx="8079681" cy="2844341"/>
          </a:xfrm>
          <a:prstGeom prst="rect">
            <a:avLst/>
          </a:prstGeom>
          <a:ln w="12700">
            <a:miter lim="400000"/>
          </a:ln>
        </p:spPr>
      </p:pic>
      <p:sp>
        <p:nvSpPr>
          <p:cNvPr id="195" name="removing the sensitive attribute"/>
          <p:cNvSpPr/>
          <p:nvPr/>
        </p:nvSpPr>
        <p:spPr>
          <a:xfrm>
            <a:off x="2288523" y="2037341"/>
            <a:ext cx="456695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sz="2531" kern="0">
                <a:solidFill>
                  <a:srgbClr val="000000"/>
                </a:solidFill>
                <a:sym typeface="Helvetica Light"/>
              </a:rPr>
              <a:t>removing the sensitive attribute</a:t>
            </a:r>
          </a:p>
        </p:txBody>
      </p:sp>
      <p:sp>
        <p:nvSpPr>
          <p:cNvPr id="196" name="from “Why Unbiased Computational Processes Can Lead to Discriminative Decision Procedures,” Calders &amp; Žliobaitė"/>
          <p:cNvSpPr/>
          <p:nvPr/>
        </p:nvSpPr>
        <p:spPr>
          <a:xfrm>
            <a:off x="868865" y="6231811"/>
            <a:ext cx="7550145" cy="24526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600"/>
            </a:lvl1pPr>
          </a:lstStyle>
          <a:p>
            <a:pPr algn="ctr" defTabSz="410751" hangingPunct="0"/>
            <a:r>
              <a:rPr sz="1125" kern="0">
                <a:solidFill>
                  <a:srgbClr val="000000"/>
                </a:solidFill>
                <a:sym typeface="Helvetica Light"/>
              </a:rPr>
              <a:t>from “Why Unbiased Computational Processes Can Lead to Discriminative Decision Procedures,” Calders &amp; Žliobaitė</a:t>
            </a:r>
          </a:p>
        </p:txBody>
      </p:sp>
    </p:spTree>
    <p:extLst>
      <p:ext uri="{BB962C8B-B14F-4D97-AF65-F5344CB8AC3E}">
        <p14:creationId xmlns:p14="http://schemas.microsoft.com/office/powerpoint/2010/main" val="4209941718"/>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imple fixes that don’t work"/>
          <p:cNvSpPr>
            <a:spLocks noGrp="1"/>
          </p:cNvSpPr>
          <p:nvPr>
            <p:ph type="title"/>
          </p:nvPr>
        </p:nvSpPr>
        <p:spPr>
          <a:prstGeom prst="rect">
            <a:avLst/>
          </a:prstGeom>
        </p:spPr>
        <p:txBody>
          <a:bodyPr>
            <a:normAutofit/>
          </a:bodyPr>
          <a:lstStyle>
            <a:lvl1pPr defTabSz="519937">
              <a:defRPr sz="7119"/>
            </a:lvl1pPr>
          </a:lstStyle>
          <a:p>
            <a:r>
              <a:rPr lang="en-US" sz="4800" dirty="0">
                <a:solidFill>
                  <a:srgbClr val="006600"/>
                </a:solidFill>
                <a:latin typeface="Arial" panose="020B0604020202020204" pitchFamily="34" charset="0"/>
                <a:cs typeface="Arial" panose="020B0604020202020204" pitchFamily="34" charset="0"/>
              </a:rPr>
              <a:t>S</a:t>
            </a:r>
            <a:r>
              <a:rPr sz="4800" dirty="0" smtClean="0">
                <a:solidFill>
                  <a:srgbClr val="006600"/>
                </a:solidFill>
                <a:latin typeface="Arial" panose="020B0604020202020204" pitchFamily="34" charset="0"/>
                <a:cs typeface="Arial" panose="020B0604020202020204" pitchFamily="34" charset="0"/>
              </a:rPr>
              <a:t>imple </a:t>
            </a:r>
            <a:r>
              <a:rPr sz="4800" dirty="0">
                <a:solidFill>
                  <a:srgbClr val="006600"/>
                </a:solidFill>
                <a:latin typeface="Arial" panose="020B0604020202020204" pitchFamily="34" charset="0"/>
                <a:cs typeface="Arial" panose="020B0604020202020204" pitchFamily="34" charset="0"/>
              </a:rPr>
              <a:t>fixes that don’t work</a:t>
            </a:r>
          </a:p>
        </p:txBody>
      </p:sp>
      <p:sp>
        <p:nvSpPr>
          <p:cNvPr id="201" name="building separate models for each value of the…"/>
          <p:cNvSpPr/>
          <p:nvPr/>
        </p:nvSpPr>
        <p:spPr>
          <a:xfrm>
            <a:off x="1212106" y="1842608"/>
            <a:ext cx="6719789"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lang="en-US" sz="2531" kern="0" dirty="0">
                <a:solidFill>
                  <a:srgbClr val="000000"/>
                </a:solidFill>
                <a:sym typeface="Helvetica Light"/>
              </a:rPr>
              <a:t>B</a:t>
            </a:r>
            <a:r>
              <a:rPr sz="2531" kern="0" dirty="0" smtClean="0">
                <a:solidFill>
                  <a:srgbClr val="000000"/>
                </a:solidFill>
                <a:sym typeface="Helvetica Light"/>
              </a:rPr>
              <a:t>uilding </a:t>
            </a:r>
            <a:r>
              <a:rPr sz="2531" kern="0" dirty="0">
                <a:solidFill>
                  <a:srgbClr val="000000"/>
                </a:solidFill>
                <a:sym typeface="Helvetica Light"/>
              </a:rPr>
              <a:t>separate models for each value of the</a:t>
            </a:r>
          </a:p>
          <a:p>
            <a:pPr algn="ctr" defTabSz="410751" hangingPunct="0"/>
            <a:r>
              <a:rPr sz="2531" kern="0" dirty="0">
                <a:solidFill>
                  <a:srgbClr val="000000"/>
                </a:solidFill>
                <a:sym typeface="Helvetica Light"/>
              </a:rPr>
              <a:t>sensitive attribute</a:t>
            </a:r>
          </a:p>
        </p:txBody>
      </p:sp>
      <p:sp>
        <p:nvSpPr>
          <p:cNvPr id="202" name="from “Why Unbiased Computational Processes Can Lead to Discriminative Decision Procedures,” Calders &amp; Žliobaitė"/>
          <p:cNvSpPr/>
          <p:nvPr/>
        </p:nvSpPr>
        <p:spPr>
          <a:xfrm>
            <a:off x="868865" y="6231811"/>
            <a:ext cx="7550145" cy="24526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600"/>
            </a:lvl1pPr>
          </a:lstStyle>
          <a:p>
            <a:pPr algn="ctr" defTabSz="410751" hangingPunct="0"/>
            <a:r>
              <a:rPr sz="1125" kern="0">
                <a:solidFill>
                  <a:srgbClr val="000000"/>
                </a:solidFill>
                <a:sym typeface="Helvetica Light"/>
              </a:rPr>
              <a:t>from “Why Unbiased Computational Processes Can Lead to Discriminative Decision Procedures,” Calders &amp; Žliobaitė</a:t>
            </a:r>
          </a:p>
        </p:txBody>
      </p:sp>
      <p:pic>
        <p:nvPicPr>
          <p:cNvPr id="203" name="pasted-image.tif" descr="pasted-image.tif"/>
          <p:cNvPicPr>
            <a:picLocks noChangeAspect="1"/>
          </p:cNvPicPr>
          <p:nvPr/>
        </p:nvPicPr>
        <p:blipFill>
          <a:blip r:embed="rId3">
            <a:extLst/>
          </a:blip>
          <a:stretch>
            <a:fillRect/>
          </a:stretch>
        </p:blipFill>
        <p:spPr>
          <a:xfrm>
            <a:off x="731506" y="3066072"/>
            <a:ext cx="7680988" cy="2882173"/>
          </a:xfrm>
          <a:prstGeom prst="rect">
            <a:avLst/>
          </a:prstGeom>
          <a:ln w="12700">
            <a:miter lim="400000"/>
          </a:ln>
        </p:spPr>
      </p:pic>
    </p:spTree>
    <p:extLst>
      <p:ext uri="{BB962C8B-B14F-4D97-AF65-F5344CB8AC3E}">
        <p14:creationId xmlns:p14="http://schemas.microsoft.com/office/powerpoint/2010/main" val="2093009863"/>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Adverse affect and…"/>
          <p:cNvSpPr>
            <a:spLocks noGrp="1"/>
          </p:cNvSpPr>
          <p:nvPr>
            <p:ph type="title"/>
          </p:nvPr>
        </p:nvSpPr>
        <p:spPr>
          <a:prstGeom prst="rect">
            <a:avLst/>
          </a:prstGeom>
        </p:spPr>
        <p:txBody>
          <a:bodyPr>
            <a:noAutofit/>
          </a:bodyPr>
          <a:lstStyle/>
          <a:p>
            <a:pPr defTabSz="345030">
              <a:defRPr sz="6719"/>
            </a:pPr>
            <a:r>
              <a:rPr sz="4800" dirty="0">
                <a:solidFill>
                  <a:srgbClr val="006600"/>
                </a:solidFill>
                <a:latin typeface="Arial" panose="020B0604020202020204" pitchFamily="34" charset="0"/>
                <a:cs typeface="Arial" panose="020B0604020202020204" pitchFamily="34" charset="0"/>
              </a:rPr>
              <a:t>Adverse affect and </a:t>
            </a:r>
          </a:p>
          <a:p>
            <a:pPr defTabSz="345030">
              <a:defRPr sz="6719"/>
            </a:pPr>
            <a:r>
              <a:rPr sz="4800" dirty="0">
                <a:solidFill>
                  <a:srgbClr val="006600"/>
                </a:solidFill>
                <a:latin typeface="Arial" panose="020B0604020202020204" pitchFamily="34" charset="0"/>
                <a:cs typeface="Arial" panose="020B0604020202020204" pitchFamily="34" charset="0"/>
              </a:rPr>
              <a:t>the 80% rule</a:t>
            </a:r>
          </a:p>
        </p:txBody>
      </p:sp>
      <p:pic>
        <p:nvPicPr>
          <p:cNvPr id="242" name="pasted-image.tif" descr="pasted-image.tif"/>
          <p:cNvPicPr>
            <a:picLocks noChangeAspect="1"/>
          </p:cNvPicPr>
          <p:nvPr/>
        </p:nvPicPr>
        <p:blipFill>
          <a:blip r:embed="rId3">
            <a:extLst/>
          </a:blip>
          <a:stretch>
            <a:fillRect/>
          </a:stretch>
        </p:blipFill>
        <p:spPr>
          <a:xfrm>
            <a:off x="714375" y="2605450"/>
            <a:ext cx="7699155" cy="2890584"/>
          </a:xfrm>
          <a:prstGeom prst="rect">
            <a:avLst/>
          </a:prstGeom>
          <a:ln w="12700">
            <a:miter lim="400000"/>
          </a:ln>
        </p:spPr>
      </p:pic>
      <p:sp>
        <p:nvSpPr>
          <p:cNvPr id="243" name="from Biddle"/>
          <p:cNvSpPr/>
          <p:nvPr/>
        </p:nvSpPr>
        <p:spPr>
          <a:xfrm>
            <a:off x="4235194" y="6376097"/>
            <a:ext cx="801502" cy="24526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600"/>
            </a:lvl1pPr>
          </a:lstStyle>
          <a:p>
            <a:pPr algn="ctr" defTabSz="410751" hangingPunct="0"/>
            <a:r>
              <a:rPr sz="1125" kern="0">
                <a:solidFill>
                  <a:srgbClr val="000000"/>
                </a:solidFill>
                <a:sym typeface="Helvetica Light"/>
              </a:rPr>
              <a:t>from Biddle</a:t>
            </a:r>
          </a:p>
        </p:txBody>
      </p:sp>
    </p:spTree>
    <p:extLst>
      <p:ext uri="{BB962C8B-B14F-4D97-AF65-F5344CB8AC3E}">
        <p14:creationId xmlns:p14="http://schemas.microsoft.com/office/powerpoint/2010/main" val="368292484"/>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Adverse affect and…"/>
          <p:cNvSpPr>
            <a:spLocks noGrp="1"/>
          </p:cNvSpPr>
          <p:nvPr>
            <p:ph type="title"/>
          </p:nvPr>
        </p:nvSpPr>
        <p:spPr>
          <a:prstGeom prst="rect">
            <a:avLst/>
          </a:prstGeom>
        </p:spPr>
        <p:txBody>
          <a:bodyPr>
            <a:noAutofit/>
          </a:bodyPr>
          <a:lstStyle/>
          <a:p>
            <a:pPr defTabSz="345030">
              <a:defRPr sz="6719"/>
            </a:pPr>
            <a:r>
              <a:rPr sz="4800" dirty="0">
                <a:solidFill>
                  <a:srgbClr val="006600"/>
                </a:solidFill>
                <a:latin typeface="Arial" panose="020B0604020202020204" pitchFamily="34" charset="0"/>
                <a:cs typeface="Arial" panose="020B0604020202020204" pitchFamily="34" charset="0"/>
              </a:rPr>
              <a:t>Adverse affect and </a:t>
            </a:r>
          </a:p>
          <a:p>
            <a:pPr defTabSz="345030">
              <a:defRPr sz="6719"/>
            </a:pPr>
            <a:r>
              <a:rPr sz="4800" dirty="0">
                <a:solidFill>
                  <a:srgbClr val="006600"/>
                </a:solidFill>
                <a:latin typeface="Arial" panose="020B0604020202020204" pitchFamily="34" charset="0"/>
                <a:cs typeface="Arial" panose="020B0604020202020204" pitchFamily="34" charset="0"/>
              </a:rPr>
              <a:t>the 80% rule</a:t>
            </a:r>
          </a:p>
        </p:txBody>
      </p:sp>
      <p:pic>
        <p:nvPicPr>
          <p:cNvPr id="248" name="pasted-image.tif" descr="pasted-image.tif"/>
          <p:cNvPicPr>
            <a:picLocks noChangeAspect="1"/>
          </p:cNvPicPr>
          <p:nvPr/>
        </p:nvPicPr>
        <p:blipFill>
          <a:blip r:embed="rId3">
            <a:extLst/>
          </a:blip>
          <a:stretch>
            <a:fillRect/>
          </a:stretch>
        </p:blipFill>
        <p:spPr>
          <a:xfrm>
            <a:off x="401996" y="2262466"/>
            <a:ext cx="8340009" cy="2581976"/>
          </a:xfrm>
          <a:prstGeom prst="rect">
            <a:avLst/>
          </a:prstGeom>
          <a:ln w="12700">
            <a:miter lim="400000"/>
          </a:ln>
        </p:spPr>
      </p:pic>
      <p:sp>
        <p:nvSpPr>
          <p:cNvPr id="249" name="from “Certifying and removing disparate impact”,"/>
          <p:cNvSpPr/>
          <p:nvPr/>
        </p:nvSpPr>
        <p:spPr>
          <a:xfrm>
            <a:off x="3079960" y="6331628"/>
            <a:ext cx="3541034"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spcBef>
                <a:spcPts val="4200"/>
              </a:spcBef>
              <a:defRPr sz="1800"/>
            </a:lvl1pPr>
          </a:lstStyle>
          <a:p>
            <a:pPr defTabSz="410751" hangingPunct="0"/>
            <a:r>
              <a:rPr sz="1266" kern="0">
                <a:solidFill>
                  <a:srgbClr val="000000"/>
                </a:solidFill>
                <a:sym typeface="Helvetica Light"/>
              </a:rPr>
              <a:t>from “Certifying and removing disparate impact”,</a:t>
            </a:r>
          </a:p>
        </p:txBody>
      </p:sp>
    </p:spTree>
    <p:extLst>
      <p:ext uri="{BB962C8B-B14F-4D97-AF65-F5344CB8AC3E}">
        <p14:creationId xmlns:p14="http://schemas.microsoft.com/office/powerpoint/2010/main" val="1179856461"/>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Adverse affect and…"/>
          <p:cNvSpPr>
            <a:spLocks noGrp="1"/>
          </p:cNvSpPr>
          <p:nvPr>
            <p:ph type="title"/>
          </p:nvPr>
        </p:nvSpPr>
        <p:spPr>
          <a:prstGeom prst="rect">
            <a:avLst/>
          </a:prstGeom>
        </p:spPr>
        <p:txBody>
          <a:bodyPr>
            <a:noAutofit/>
          </a:bodyPr>
          <a:lstStyle/>
          <a:p>
            <a:pPr defTabSz="345030">
              <a:defRPr sz="6719"/>
            </a:pPr>
            <a:r>
              <a:rPr sz="4800" dirty="0">
                <a:solidFill>
                  <a:srgbClr val="006600"/>
                </a:solidFill>
                <a:latin typeface="Arial" panose="020B0604020202020204" pitchFamily="34" charset="0"/>
                <a:cs typeface="Arial" panose="020B0604020202020204" pitchFamily="34" charset="0"/>
              </a:rPr>
              <a:t>Adverse affect and </a:t>
            </a:r>
          </a:p>
          <a:p>
            <a:pPr defTabSz="345030">
              <a:defRPr sz="6719"/>
            </a:pPr>
            <a:r>
              <a:rPr sz="4800" dirty="0">
                <a:solidFill>
                  <a:srgbClr val="006600"/>
                </a:solidFill>
                <a:latin typeface="Arial" panose="020B0604020202020204" pitchFamily="34" charset="0"/>
                <a:cs typeface="Arial" panose="020B0604020202020204" pitchFamily="34" charset="0"/>
              </a:rPr>
              <a:t>the 80% rule</a:t>
            </a:r>
          </a:p>
        </p:txBody>
      </p:sp>
      <p:sp>
        <p:nvSpPr>
          <p:cNvPr id="254" name="consider a classifier defined by a decision boundary;…"/>
          <p:cNvSpPr/>
          <p:nvPr/>
        </p:nvSpPr>
        <p:spPr>
          <a:xfrm>
            <a:off x="635826" y="2272953"/>
            <a:ext cx="7872349" cy="124053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sz="2531" kern="0">
                <a:solidFill>
                  <a:srgbClr val="000000"/>
                </a:solidFill>
                <a:sym typeface="Helvetica Light"/>
              </a:rPr>
              <a:t>consider a classifier defined by a</a:t>
            </a:r>
            <a:r>
              <a:rPr sz="2531" b="1" kern="0">
                <a:solidFill>
                  <a:srgbClr val="000000"/>
                </a:solidFill>
                <a:latin typeface="Helvetica"/>
                <a:ea typeface="Helvetica"/>
                <a:cs typeface="Helvetica"/>
                <a:sym typeface="Helvetica"/>
              </a:rPr>
              <a:t> decision boundary;</a:t>
            </a:r>
          </a:p>
          <a:p>
            <a:pPr algn="ctr" defTabSz="410751" hangingPunct="0"/>
            <a:endParaRPr sz="2531" b="1" kern="0">
              <a:solidFill>
                <a:srgbClr val="000000"/>
              </a:solidFill>
              <a:latin typeface="Helvetica"/>
              <a:ea typeface="Helvetica"/>
              <a:cs typeface="Helvetica"/>
              <a:sym typeface="Helvetica"/>
            </a:endParaRPr>
          </a:p>
          <a:p>
            <a:pPr algn="ctr" defTabSz="410751" hangingPunct="0"/>
            <a:r>
              <a:rPr sz="2531" kern="0">
                <a:solidFill>
                  <a:srgbClr val="000000"/>
                </a:solidFill>
                <a:sym typeface="Helvetica Light"/>
              </a:rPr>
              <a:t>to satisfy the 80% rule our classifier must satisfy</a:t>
            </a:r>
          </a:p>
        </p:txBody>
      </p:sp>
      <p:pic>
        <p:nvPicPr>
          <p:cNvPr id="255" name="pasted-image.pdf" descr="pasted-image.pdf"/>
          <p:cNvPicPr>
            <a:picLocks noChangeAspect="1"/>
          </p:cNvPicPr>
          <p:nvPr/>
        </p:nvPicPr>
        <p:blipFill>
          <a:blip r:embed="rId2">
            <a:extLst/>
          </a:blip>
          <a:stretch>
            <a:fillRect/>
          </a:stretch>
        </p:blipFill>
        <p:spPr>
          <a:xfrm>
            <a:off x="2488422" y="4046904"/>
            <a:ext cx="4463403" cy="892681"/>
          </a:xfrm>
          <a:prstGeom prst="rect">
            <a:avLst/>
          </a:prstGeom>
          <a:ln w="12700">
            <a:miter lim="400000"/>
          </a:ln>
        </p:spPr>
      </p:pic>
      <p:sp>
        <p:nvSpPr>
          <p:cNvPr id="256" name="unfortunately this isn’t a very well-behaved objective function…"/>
          <p:cNvSpPr/>
          <p:nvPr/>
        </p:nvSpPr>
        <p:spPr>
          <a:xfrm>
            <a:off x="554152" y="5488423"/>
            <a:ext cx="7814640" cy="7646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defRPr sz="3200"/>
            </a:pPr>
            <a:r>
              <a:rPr sz="2250" kern="0">
                <a:solidFill>
                  <a:srgbClr val="000000"/>
                </a:solidFill>
                <a:sym typeface="Helvetica Light"/>
              </a:rPr>
              <a:t>unfortunately this isn’t a very well-behaved objective function</a:t>
            </a:r>
          </a:p>
          <a:p>
            <a:pPr algn="ctr" defTabSz="410751" hangingPunct="0">
              <a:defRPr sz="3200"/>
            </a:pPr>
            <a:r>
              <a:rPr sz="2250" kern="0">
                <a:solidFill>
                  <a:srgbClr val="000000"/>
                </a:solidFill>
                <a:sym typeface="Helvetica Light"/>
              </a:rPr>
              <a:t>(as a function of the parameters theta)</a:t>
            </a:r>
          </a:p>
        </p:txBody>
      </p:sp>
    </p:spTree>
    <p:extLst>
      <p:ext uri="{BB962C8B-B14F-4D97-AF65-F5344CB8AC3E}">
        <p14:creationId xmlns:p14="http://schemas.microsoft.com/office/powerpoint/2010/main" val="1379180496"/>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One quantitative learning…"/>
          <p:cNvSpPr>
            <a:spLocks noGrp="1"/>
          </p:cNvSpPr>
          <p:nvPr>
            <p:ph type="title"/>
          </p:nvPr>
        </p:nvSpPr>
        <p:spPr>
          <a:xfrm>
            <a:off x="669727" y="133945"/>
            <a:ext cx="7804547" cy="1518047"/>
          </a:xfrm>
          <a:prstGeom prst="rect">
            <a:avLst/>
          </a:prstGeom>
        </p:spPr>
        <p:txBody>
          <a:bodyPr>
            <a:noAutofit/>
          </a:bodyPr>
          <a:lstStyle/>
          <a:p>
            <a:pPr defTabSz="234127">
              <a:defRPr sz="4560"/>
            </a:pPr>
            <a:r>
              <a:rPr sz="4000" dirty="0">
                <a:solidFill>
                  <a:srgbClr val="006600"/>
                </a:solidFill>
                <a:latin typeface="Arial" panose="020B0604020202020204" pitchFamily="34" charset="0"/>
                <a:cs typeface="Arial" panose="020B0604020202020204" pitchFamily="34" charset="0"/>
              </a:rPr>
              <a:t>One quantitative learning </a:t>
            </a:r>
          </a:p>
          <a:p>
            <a:pPr defTabSz="234127">
              <a:defRPr sz="4560"/>
            </a:pPr>
            <a:r>
              <a:rPr sz="4000" dirty="0">
                <a:solidFill>
                  <a:srgbClr val="006600"/>
                </a:solidFill>
                <a:latin typeface="Arial" panose="020B0604020202020204" pitchFamily="34" charset="0"/>
                <a:cs typeface="Arial" panose="020B0604020202020204" pitchFamily="34" charset="0"/>
              </a:rPr>
              <a:t>approach to fairness:</a:t>
            </a:r>
          </a:p>
          <a:p>
            <a:pPr defTabSz="234127">
              <a:defRPr sz="4560"/>
            </a:pPr>
            <a:r>
              <a:rPr sz="4000" dirty="0">
                <a:solidFill>
                  <a:srgbClr val="006600"/>
                </a:solidFill>
                <a:latin typeface="Arial" panose="020B0604020202020204" pitchFamily="34" charset="0"/>
                <a:cs typeface="Arial" panose="020B0604020202020204" pitchFamily="34" charset="0"/>
              </a:rPr>
              <a:t>decision boundary covariance </a:t>
            </a:r>
          </a:p>
        </p:txBody>
      </p:sp>
      <p:sp>
        <p:nvSpPr>
          <p:cNvPr id="259" name="http://arxiv.org/pdf/1507.05259v3.pdf"/>
          <p:cNvSpPr/>
          <p:nvPr/>
        </p:nvSpPr>
        <p:spPr>
          <a:xfrm>
            <a:off x="2451227" y="6185841"/>
            <a:ext cx="4241547" cy="3799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sz="2000" kern="0" dirty="0">
                <a:solidFill>
                  <a:srgbClr val="000000"/>
                </a:solidFill>
                <a:sym typeface="Helvetica Light"/>
              </a:rPr>
              <a:t>http://arxiv.org/pdf/1507.05259v3.pdf</a:t>
            </a:r>
          </a:p>
        </p:txBody>
      </p:sp>
      <p:sp>
        <p:nvSpPr>
          <p:cNvPr id="260" name="“Learning Fair Classifiers.” Muhammad Bilal Zafar, Isabel Valera, Manuel Gomez-Rodriguez, Krishna P. Gummadi"/>
          <p:cNvSpPr/>
          <p:nvPr/>
        </p:nvSpPr>
        <p:spPr>
          <a:xfrm>
            <a:off x="-5375" y="5606929"/>
            <a:ext cx="9154750" cy="28757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lvl1pPr>
          </a:lstStyle>
          <a:p>
            <a:pPr algn="ctr" defTabSz="410751" hangingPunct="0"/>
            <a:r>
              <a:rPr sz="1400" kern="0" dirty="0">
                <a:solidFill>
                  <a:srgbClr val="000000"/>
                </a:solidFill>
                <a:sym typeface="Helvetica Light"/>
              </a:rPr>
              <a:t>“Learning Fair Classifiers.” Muhammad Bilal Zafar, Isabel Valera, Manuel Gomez-Rodriguez, Krishna P. </a:t>
            </a:r>
            <a:r>
              <a:rPr sz="1400" kern="0" dirty="0" err="1">
                <a:solidFill>
                  <a:srgbClr val="000000"/>
                </a:solidFill>
                <a:sym typeface="Helvetica Light"/>
              </a:rPr>
              <a:t>Gummadi</a:t>
            </a:r>
            <a:r>
              <a:rPr sz="1400" kern="0" dirty="0">
                <a:solidFill>
                  <a:srgbClr val="000000"/>
                </a:solidFill>
                <a:sym typeface="Helvetica Light"/>
              </a:rPr>
              <a:t> </a:t>
            </a:r>
          </a:p>
        </p:txBody>
      </p:sp>
      <p:grpSp>
        <p:nvGrpSpPr>
          <p:cNvPr id="263" name="Group"/>
          <p:cNvGrpSpPr/>
          <p:nvPr/>
        </p:nvGrpSpPr>
        <p:grpSpPr>
          <a:xfrm>
            <a:off x="682410" y="2794992"/>
            <a:ext cx="7779180" cy="2324150"/>
            <a:chOff x="0" y="0"/>
            <a:chExt cx="11063720" cy="3305457"/>
          </a:xfrm>
        </p:grpSpPr>
        <p:pic>
          <p:nvPicPr>
            <p:cNvPr id="261" name="pasted-image.tif" descr="pasted-image.tif"/>
            <p:cNvPicPr>
              <a:picLocks noChangeAspect="1"/>
            </p:cNvPicPr>
            <p:nvPr/>
          </p:nvPicPr>
          <p:blipFill>
            <a:blip r:embed="rId2">
              <a:extLst/>
            </a:blip>
            <a:stretch>
              <a:fillRect/>
            </a:stretch>
          </p:blipFill>
          <p:spPr>
            <a:xfrm>
              <a:off x="0" y="0"/>
              <a:ext cx="11063721" cy="3305458"/>
            </a:xfrm>
            <a:prstGeom prst="rect">
              <a:avLst/>
            </a:prstGeom>
            <a:ln w="12700" cap="flat">
              <a:noFill/>
              <a:miter lim="400000"/>
            </a:ln>
            <a:effectLst/>
          </p:spPr>
        </p:pic>
        <p:sp>
          <p:nvSpPr>
            <p:cNvPr id="262" name="Square"/>
            <p:cNvSpPr/>
            <p:nvPr/>
          </p:nvSpPr>
          <p:spPr>
            <a:xfrm>
              <a:off x="9746003" y="1915779"/>
              <a:ext cx="1270001" cy="1270001"/>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hangingPunct="0">
                <a:defRPr sz="2400">
                  <a:solidFill>
                    <a:srgbClr val="FFFFFF"/>
                  </a:solidFill>
                </a:defRPr>
              </a:pPr>
              <a:endParaRPr sz="1687" kern="0">
                <a:solidFill>
                  <a:srgbClr val="FFFFFF"/>
                </a:solidFill>
                <a:sym typeface="Helvetica Light"/>
              </a:endParaRPr>
            </a:p>
          </p:txBody>
        </p:sp>
      </p:grpSp>
      <p:sp>
        <p:nvSpPr>
          <p:cNvPr id="264" name="Line"/>
          <p:cNvSpPr/>
          <p:nvPr/>
        </p:nvSpPr>
        <p:spPr>
          <a:xfrm flipV="1">
            <a:off x="1101177" y="3421107"/>
            <a:ext cx="368413" cy="368413"/>
          </a:xfrm>
          <a:prstGeom prst="line">
            <a:avLst/>
          </a:prstGeom>
          <a:ln w="63500">
            <a:solidFill>
              <a:schemeClr val="accent5">
                <a:hueOff val="-444211"/>
                <a:satOff val="-14915"/>
                <a:lumOff val="22857"/>
              </a:schemeClr>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
        <p:nvSpPr>
          <p:cNvPr id="265" name="sensitive…"/>
          <p:cNvSpPr/>
          <p:nvPr/>
        </p:nvSpPr>
        <p:spPr>
          <a:xfrm>
            <a:off x="434869" y="3808147"/>
            <a:ext cx="1128515" cy="6781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defRPr sz="2800"/>
            </a:pPr>
            <a:r>
              <a:rPr sz="1969" kern="0" dirty="0">
                <a:solidFill>
                  <a:srgbClr val="000000"/>
                </a:solidFill>
                <a:sym typeface="Helvetica Light"/>
              </a:rPr>
              <a:t>sensitive </a:t>
            </a:r>
          </a:p>
          <a:p>
            <a:pPr algn="ctr" defTabSz="410751" hangingPunct="0">
              <a:defRPr sz="2800"/>
            </a:pPr>
            <a:r>
              <a:rPr sz="1969" kern="0" dirty="0">
                <a:solidFill>
                  <a:srgbClr val="000000"/>
                </a:solidFill>
                <a:sym typeface="Helvetica Light"/>
              </a:rPr>
              <a:t>class</a:t>
            </a:r>
          </a:p>
        </p:txBody>
      </p:sp>
      <p:sp>
        <p:nvSpPr>
          <p:cNvPr id="266" name="Line"/>
          <p:cNvSpPr/>
          <p:nvPr/>
        </p:nvSpPr>
        <p:spPr>
          <a:xfrm>
            <a:off x="1744552" y="2640993"/>
            <a:ext cx="333880" cy="333881"/>
          </a:xfrm>
          <a:prstGeom prst="line">
            <a:avLst/>
          </a:prstGeom>
          <a:ln w="63500">
            <a:solidFill>
              <a:schemeClr val="accent5">
                <a:hueOff val="-444211"/>
                <a:satOff val="-14915"/>
                <a:lumOff val="22857"/>
              </a:schemeClr>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
        <p:nvSpPr>
          <p:cNvPr id="267" name="decision boundary"/>
          <p:cNvSpPr/>
          <p:nvPr/>
        </p:nvSpPr>
        <p:spPr>
          <a:xfrm>
            <a:off x="759385" y="2252531"/>
            <a:ext cx="212878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a:lvl1pPr>
          </a:lstStyle>
          <a:p>
            <a:pPr algn="ctr" defTabSz="410751" hangingPunct="0"/>
            <a:r>
              <a:rPr sz="1969" kern="0">
                <a:solidFill>
                  <a:srgbClr val="000000"/>
                </a:solidFill>
                <a:sym typeface="Helvetica Light"/>
              </a:rPr>
              <a:t>decision boundary</a:t>
            </a:r>
          </a:p>
        </p:txBody>
      </p:sp>
    </p:spTree>
    <p:extLst>
      <p:ext uri="{BB962C8B-B14F-4D97-AF65-F5344CB8AC3E}">
        <p14:creationId xmlns:p14="http://schemas.microsoft.com/office/powerpoint/2010/main" val="338146717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499391" y="416047"/>
            <a:ext cx="8174736" cy="2441669"/>
            <a:chOff x="-66215" y="802546"/>
            <a:chExt cx="9529644" cy="2846359"/>
          </a:xfrm>
        </p:grpSpPr>
        <p:pic>
          <p:nvPicPr>
            <p:cNvPr id="134" name="pasted-image.tif" descr="pasted-image.tif"/>
            <p:cNvPicPr>
              <a:picLocks noChangeAspect="1"/>
            </p:cNvPicPr>
            <p:nvPr/>
          </p:nvPicPr>
          <p:blipFill>
            <a:blip r:embed="rId3">
              <a:extLst/>
            </a:blip>
            <a:stretch>
              <a:fillRect/>
            </a:stretch>
          </p:blipFill>
          <p:spPr>
            <a:xfrm>
              <a:off x="-66215" y="802546"/>
              <a:ext cx="9144001" cy="2509708"/>
            </a:xfrm>
            <a:prstGeom prst="rect">
              <a:avLst/>
            </a:prstGeom>
            <a:ln w="12700">
              <a:miter lim="400000"/>
            </a:ln>
          </p:spPr>
        </p:pic>
        <p:sp>
          <p:nvSpPr>
            <p:cNvPr id="135" name="Rectangle"/>
            <p:cNvSpPr/>
            <p:nvPr/>
          </p:nvSpPr>
          <p:spPr>
            <a:xfrm>
              <a:off x="7483193" y="1431189"/>
              <a:ext cx="1980236" cy="2217716"/>
            </a:xfrm>
            <a:prstGeom prst="rect">
              <a:avLst/>
            </a:prstGeom>
            <a:solidFill>
              <a:srgbClr val="FFFFFF"/>
            </a:solidFill>
            <a:ln w="12700">
              <a:miter lim="400000"/>
            </a:ln>
          </p:spPr>
          <p:txBody>
            <a:bodyPr lIns="35719" tIns="35719" rIns="35719" bIns="35719" anchor="ctr"/>
            <a:lstStyle/>
            <a:p>
              <a:pPr algn="ctr" defTabSz="410751" hangingPunct="0">
                <a:defRPr sz="2400">
                  <a:solidFill>
                    <a:srgbClr val="FFFFFF"/>
                  </a:solidFill>
                </a:defRPr>
              </a:pPr>
              <a:endParaRPr sz="1687" kern="0">
                <a:solidFill>
                  <a:srgbClr val="FFFFFF"/>
                </a:solidFill>
                <a:sym typeface="Helvetica Light"/>
              </a:endParaRPr>
            </a:p>
          </p:txBody>
        </p:sp>
      </p:grpSp>
      <p:pic>
        <p:nvPicPr>
          <p:cNvPr id="7" name="pasted-image.tif" descr="pasted-image.tif"/>
          <p:cNvPicPr>
            <a:picLocks noChangeAspect="1"/>
          </p:cNvPicPr>
          <p:nvPr/>
        </p:nvPicPr>
        <p:blipFill rotWithShape="1">
          <a:blip r:embed="rId4">
            <a:extLst/>
          </a:blip>
          <a:srcRect t="33961" b="22350"/>
          <a:stretch/>
        </p:blipFill>
        <p:spPr>
          <a:xfrm>
            <a:off x="374301" y="3810034"/>
            <a:ext cx="8376911" cy="2743200"/>
          </a:xfrm>
          <a:prstGeom prst="rect">
            <a:avLst/>
          </a:prstGeom>
          <a:ln w="12700">
            <a:miter lim="400000"/>
          </a:ln>
        </p:spPr>
      </p:pic>
      <p:sp>
        <p:nvSpPr>
          <p:cNvPr id="133" name="http://www.wsj.com/articles/SB10001424127887323777204578189391813881534"/>
          <p:cNvSpPr/>
          <p:nvPr/>
        </p:nvSpPr>
        <p:spPr>
          <a:xfrm>
            <a:off x="5255542" y="2176539"/>
            <a:ext cx="3439790" cy="503023"/>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ctr" defTabSz="410751" hangingPunct="0"/>
            <a:r>
              <a:rPr sz="1400" kern="0" dirty="0">
                <a:solidFill>
                  <a:srgbClr val="000000"/>
                </a:solidFill>
                <a:sym typeface="Helvetica Light"/>
                <a:hlinkClick r:id="rId5"/>
              </a:rPr>
              <a:t>http://</a:t>
            </a:r>
            <a:r>
              <a:rPr sz="1400" kern="0" dirty="0" smtClean="0">
                <a:solidFill>
                  <a:srgbClr val="000000"/>
                </a:solidFill>
                <a:sym typeface="Helvetica Light"/>
                <a:hlinkClick r:id="rId5"/>
              </a:rPr>
              <a:t>www.wsj.com/articles/SB10001424127887323777204578189391813881534</a:t>
            </a:r>
            <a:endParaRPr lang="en-US" sz="1400" kern="0" dirty="0" smtClean="0">
              <a:solidFill>
                <a:srgbClr val="000000"/>
              </a:solidFill>
              <a:sym typeface="Helvetica Light"/>
            </a:endParaRPr>
          </a:p>
        </p:txBody>
      </p:sp>
      <p:sp>
        <p:nvSpPr>
          <p:cNvPr id="5" name="Cloud 4"/>
          <p:cNvSpPr/>
          <p:nvPr/>
        </p:nvSpPr>
        <p:spPr bwMode="auto">
          <a:xfrm>
            <a:off x="5786105" y="965557"/>
            <a:ext cx="3056338" cy="983873"/>
          </a:xfrm>
          <a:prstGeom prst="cloud">
            <a:avLst/>
          </a:prstGeom>
          <a:solidFill>
            <a:srgbClr val="00B0F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Unforeseen consequences!</a:t>
            </a:r>
          </a:p>
        </p:txBody>
      </p:sp>
      <p:sp>
        <p:nvSpPr>
          <p:cNvPr id="10" name="Cloud 9"/>
          <p:cNvSpPr/>
          <p:nvPr/>
        </p:nvSpPr>
        <p:spPr bwMode="auto">
          <a:xfrm>
            <a:off x="4918037" y="4226383"/>
            <a:ext cx="4114800" cy="983873"/>
          </a:xfrm>
          <a:prstGeom prst="cloud">
            <a:avLst/>
          </a:prstGeom>
          <a:solidFill>
            <a:srgbClr val="CCCC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Reinforcing</a:t>
            </a:r>
            <a:r>
              <a:rPr kumimoji="0" lang="en-US" sz="1800" b="0" i="0" u="none" strike="noStrike" cap="none" normalizeH="0" dirty="0" smtClean="0">
                <a:ln>
                  <a:noFill/>
                </a:ln>
                <a:solidFill>
                  <a:schemeClr val="tx1"/>
                </a:solidFill>
                <a:effectLst/>
                <a:latin typeface="Arial" charset="0"/>
              </a:rPr>
              <a:t> undesirable status quo!</a:t>
            </a:r>
            <a:endParaRPr kumimoji="0" lang="en-US" sz="1800" b="0" i="0" u="none" strike="noStrike" cap="none" normalizeH="0" baseline="0" dirty="0" smtClean="0">
              <a:ln>
                <a:noFill/>
              </a:ln>
              <a:solidFill>
                <a:schemeClr val="tx1"/>
              </a:solidFill>
              <a:effectLst/>
              <a:latin typeface="Arial" charset="0"/>
            </a:endParaRPr>
          </a:p>
        </p:txBody>
      </p:sp>
      <p:sp>
        <p:nvSpPr>
          <p:cNvPr id="11" name="TextBox 10"/>
          <p:cNvSpPr txBox="1"/>
          <p:nvPr/>
        </p:nvSpPr>
        <p:spPr>
          <a:xfrm>
            <a:off x="1264125" y="2906671"/>
            <a:ext cx="6616112" cy="646331"/>
          </a:xfrm>
          <a:prstGeom prst="rect">
            <a:avLst/>
          </a:prstGeom>
          <a:solidFill>
            <a:srgbClr val="FFFF00"/>
          </a:solidFill>
        </p:spPr>
        <p:txBody>
          <a:bodyPr wrap="square" rtlCol="0">
            <a:spAutoFit/>
          </a:bodyPr>
          <a:lstStyle/>
          <a:p>
            <a:pPr algn="ctr"/>
            <a:r>
              <a:rPr lang="en-US" u="sng" dirty="0" smtClean="0"/>
              <a:t>What happened</a:t>
            </a:r>
            <a:r>
              <a:rPr lang="en-US" dirty="0" smtClean="0"/>
              <a:t>: lower store density in poor &amp; ethnic minority neighborhoods </a:t>
            </a:r>
            <a:r>
              <a:rPr lang="en-US" dirty="0" smtClean="0">
                <a:sym typeface="Wingdings" panose="05000000000000000000" pitchFamily="2" charset="2"/>
              </a:rPr>
              <a:t> higher prices  racially disparate impact.</a:t>
            </a:r>
            <a:endParaRPr lang="en-US" dirty="0"/>
          </a:p>
        </p:txBody>
      </p:sp>
    </p:spTree>
    <p:extLst>
      <p:ext uri="{BB962C8B-B14F-4D97-AF65-F5344CB8AC3E}">
        <p14:creationId xmlns:p14="http://schemas.microsoft.com/office/powerpoint/2010/main" val="31146086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ecision boundary covariance"/>
          <p:cNvSpPr>
            <a:spLocks noGrp="1"/>
          </p:cNvSpPr>
          <p:nvPr>
            <p:ph type="title"/>
          </p:nvPr>
        </p:nvSpPr>
        <p:spPr>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Decision boundary covariance </a:t>
            </a:r>
          </a:p>
        </p:txBody>
      </p:sp>
      <p:pic>
        <p:nvPicPr>
          <p:cNvPr id="270" name="pasted-image.tif" descr="pasted-image.tif"/>
          <p:cNvPicPr>
            <a:picLocks noChangeAspect="1"/>
          </p:cNvPicPr>
          <p:nvPr/>
        </p:nvPicPr>
        <p:blipFill>
          <a:blip r:embed="rId2">
            <a:extLst/>
          </a:blip>
          <a:stretch>
            <a:fillRect/>
          </a:stretch>
        </p:blipFill>
        <p:spPr>
          <a:xfrm>
            <a:off x="3187899" y="1852910"/>
            <a:ext cx="2768203" cy="1366242"/>
          </a:xfrm>
          <a:prstGeom prst="rect">
            <a:avLst/>
          </a:prstGeom>
          <a:ln w="12700">
            <a:miter lim="400000"/>
          </a:ln>
        </p:spPr>
      </p:pic>
      <p:sp>
        <p:nvSpPr>
          <p:cNvPr id="271" name="this will serve as our measure of unfairness…"/>
          <p:cNvSpPr/>
          <p:nvPr/>
        </p:nvSpPr>
        <p:spPr>
          <a:xfrm>
            <a:off x="377826" y="3371166"/>
            <a:ext cx="8605441" cy="180337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ctr" defTabSz="410751" hangingPunct="0">
              <a:defRPr sz="3200"/>
            </a:pPr>
            <a:r>
              <a:rPr sz="2250" kern="0" dirty="0">
                <a:solidFill>
                  <a:srgbClr val="000000"/>
                </a:solidFill>
                <a:sym typeface="Helvetica Light"/>
              </a:rPr>
              <a:t>this will serve as our measure of unfairness</a:t>
            </a:r>
          </a:p>
          <a:p>
            <a:pPr algn="ctr" defTabSz="410751" hangingPunct="0">
              <a:defRPr sz="3200"/>
            </a:pPr>
            <a:endParaRPr sz="2250" kern="0" dirty="0">
              <a:solidFill>
                <a:srgbClr val="000000"/>
              </a:solidFill>
              <a:sym typeface="Helvetica Light"/>
            </a:endParaRPr>
          </a:p>
          <a:p>
            <a:pPr algn="ctr" defTabSz="410751" hangingPunct="0">
              <a:defRPr sz="3200"/>
            </a:pPr>
            <a:r>
              <a:rPr sz="2250" kern="0" dirty="0">
                <a:solidFill>
                  <a:srgbClr val="000000"/>
                </a:solidFill>
                <a:sym typeface="Helvetica Light"/>
              </a:rPr>
              <a:t>making this small does NOT guarantee that the 80% rule will be satisfied; but as we will see, in practice a small value of the covariance will typically lead to a balanced ratio of</a:t>
            </a:r>
          </a:p>
        </p:txBody>
      </p:sp>
      <p:grpSp>
        <p:nvGrpSpPr>
          <p:cNvPr id="274" name="Group"/>
          <p:cNvGrpSpPr/>
          <p:nvPr/>
        </p:nvGrpSpPr>
        <p:grpSpPr>
          <a:xfrm>
            <a:off x="2845609" y="5475511"/>
            <a:ext cx="5198573" cy="892969"/>
            <a:chOff x="0" y="0"/>
            <a:chExt cx="7393524" cy="1270000"/>
          </a:xfrm>
        </p:grpSpPr>
        <p:pic>
          <p:nvPicPr>
            <p:cNvPr id="272" name="pasted-image.pdf" descr="pasted-image.pdf"/>
            <p:cNvPicPr>
              <a:picLocks noChangeAspect="1"/>
            </p:cNvPicPr>
            <p:nvPr/>
          </p:nvPicPr>
          <p:blipFill>
            <a:blip r:embed="rId3">
              <a:extLst/>
            </a:blip>
            <a:stretch>
              <a:fillRect/>
            </a:stretch>
          </p:blipFill>
          <p:spPr>
            <a:xfrm>
              <a:off x="0" y="204"/>
              <a:ext cx="6347951" cy="1269592"/>
            </a:xfrm>
            <a:prstGeom prst="rect">
              <a:avLst/>
            </a:prstGeom>
            <a:ln w="12700" cap="flat">
              <a:noFill/>
              <a:miter lim="400000"/>
            </a:ln>
            <a:effectLst/>
          </p:spPr>
        </p:pic>
        <p:sp>
          <p:nvSpPr>
            <p:cNvPr id="273" name="Rectangle"/>
            <p:cNvSpPr/>
            <p:nvPr/>
          </p:nvSpPr>
          <p:spPr>
            <a:xfrm>
              <a:off x="4753212" y="0"/>
              <a:ext cx="2640313" cy="1270000"/>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hangingPunct="0">
                <a:defRPr sz="2400">
                  <a:solidFill>
                    <a:srgbClr val="FFFFFF"/>
                  </a:solidFill>
                </a:defRPr>
              </a:pPr>
              <a:endParaRPr sz="1687" kern="0">
                <a:solidFill>
                  <a:srgbClr val="FFFFFF"/>
                </a:solidFill>
                <a:sym typeface="Helvetica Light"/>
              </a:endParaRPr>
            </a:p>
          </p:txBody>
        </p:sp>
      </p:grpSp>
    </p:spTree>
    <p:extLst>
      <p:ext uri="{BB962C8B-B14F-4D97-AF65-F5344CB8AC3E}">
        <p14:creationId xmlns:p14="http://schemas.microsoft.com/office/powerpoint/2010/main" val="2877288518"/>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Maximizing accuracy under fairness constraints"/>
          <p:cNvSpPr>
            <a:spLocks noGrp="1"/>
          </p:cNvSpPr>
          <p:nvPr>
            <p:ph type="title"/>
          </p:nvPr>
        </p:nvSpPr>
        <p:spPr>
          <a:xfrm>
            <a:off x="669727" y="133945"/>
            <a:ext cx="7804547" cy="1518047"/>
          </a:xfrm>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Maximizing accuracy under fairness constraints</a:t>
            </a:r>
          </a:p>
        </p:txBody>
      </p:sp>
      <p:sp>
        <p:nvSpPr>
          <p:cNvPr id="277" name="logistic regression case"/>
          <p:cNvSpPr/>
          <p:nvPr/>
        </p:nvSpPr>
        <p:spPr>
          <a:xfrm>
            <a:off x="2801846" y="6144997"/>
            <a:ext cx="344645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sz="2531" kern="0">
                <a:solidFill>
                  <a:srgbClr val="000000"/>
                </a:solidFill>
                <a:sym typeface="Helvetica Light"/>
              </a:rPr>
              <a:t>logistic regression case</a:t>
            </a:r>
          </a:p>
        </p:txBody>
      </p:sp>
      <p:pic>
        <p:nvPicPr>
          <p:cNvPr id="278" name="pasted-image.tif" descr="pasted-image.tif"/>
          <p:cNvPicPr>
            <a:picLocks noChangeAspect="1"/>
          </p:cNvPicPr>
          <p:nvPr/>
        </p:nvPicPr>
        <p:blipFill>
          <a:blip r:embed="rId2">
            <a:extLst/>
          </a:blip>
          <a:stretch>
            <a:fillRect/>
          </a:stretch>
        </p:blipFill>
        <p:spPr>
          <a:xfrm>
            <a:off x="2663235" y="1785938"/>
            <a:ext cx="3723680" cy="964406"/>
          </a:xfrm>
          <a:prstGeom prst="rect">
            <a:avLst/>
          </a:prstGeom>
          <a:ln w="12700">
            <a:miter lim="400000"/>
          </a:ln>
        </p:spPr>
      </p:pic>
      <p:pic>
        <p:nvPicPr>
          <p:cNvPr id="279" name="pasted-image.tif" descr="pasted-image.tif"/>
          <p:cNvPicPr>
            <a:picLocks noChangeAspect="1"/>
          </p:cNvPicPr>
          <p:nvPr/>
        </p:nvPicPr>
        <p:blipFill>
          <a:blip r:embed="rId3">
            <a:extLst/>
          </a:blip>
          <a:stretch>
            <a:fillRect/>
          </a:stretch>
        </p:blipFill>
        <p:spPr>
          <a:xfrm>
            <a:off x="1917606" y="4167635"/>
            <a:ext cx="5214938" cy="1616274"/>
          </a:xfrm>
          <a:prstGeom prst="rect">
            <a:avLst/>
          </a:prstGeom>
          <a:ln w="12700">
            <a:miter lim="400000"/>
          </a:ln>
        </p:spPr>
      </p:pic>
      <p:sp>
        <p:nvSpPr>
          <p:cNvPr id="280" name="our constrained optimization problem…"/>
          <p:cNvSpPr/>
          <p:nvPr/>
        </p:nvSpPr>
        <p:spPr>
          <a:xfrm>
            <a:off x="1779931" y="3110623"/>
            <a:ext cx="5490286"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sz="2531" kern="0">
                <a:solidFill>
                  <a:srgbClr val="000000"/>
                </a:solidFill>
                <a:sym typeface="Helvetica Light"/>
              </a:rPr>
              <a:t>our constrained optimization problem </a:t>
            </a:r>
          </a:p>
          <a:p>
            <a:pPr algn="ctr" defTabSz="410751" hangingPunct="0"/>
            <a:r>
              <a:rPr sz="2531" kern="0">
                <a:solidFill>
                  <a:srgbClr val="000000"/>
                </a:solidFill>
                <a:sym typeface="Helvetica Light"/>
              </a:rPr>
              <a:t>with fairness constraints:</a:t>
            </a:r>
          </a:p>
        </p:txBody>
      </p:sp>
    </p:spTree>
    <p:extLst>
      <p:ext uri="{BB962C8B-B14F-4D97-AF65-F5344CB8AC3E}">
        <p14:creationId xmlns:p14="http://schemas.microsoft.com/office/powerpoint/2010/main" val="388297986"/>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Maximizing accuracy under fairness constraints"/>
          <p:cNvSpPr>
            <a:spLocks noGrp="1"/>
          </p:cNvSpPr>
          <p:nvPr>
            <p:ph type="title"/>
          </p:nvPr>
        </p:nvSpPr>
        <p:spPr>
          <a:xfrm>
            <a:off x="669727" y="133945"/>
            <a:ext cx="7804547" cy="1518047"/>
          </a:xfrm>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Maximizing accuracy under fairness constraints</a:t>
            </a:r>
          </a:p>
        </p:txBody>
      </p:sp>
      <p:pic>
        <p:nvPicPr>
          <p:cNvPr id="283" name="pasted-image.tif" descr="pasted-image.tif"/>
          <p:cNvPicPr>
            <a:picLocks noChangeAspect="1"/>
          </p:cNvPicPr>
          <p:nvPr/>
        </p:nvPicPr>
        <p:blipFill>
          <a:blip r:embed="rId2">
            <a:extLst/>
          </a:blip>
          <a:stretch>
            <a:fillRect/>
          </a:stretch>
        </p:blipFill>
        <p:spPr>
          <a:xfrm>
            <a:off x="1052103" y="2724770"/>
            <a:ext cx="7532428" cy="2877048"/>
          </a:xfrm>
          <a:prstGeom prst="rect">
            <a:avLst/>
          </a:prstGeom>
          <a:ln w="12700">
            <a:miter lim="400000"/>
          </a:ln>
        </p:spPr>
      </p:pic>
      <p:sp>
        <p:nvSpPr>
          <p:cNvPr id="284" name="linear SVM case"/>
          <p:cNvSpPr/>
          <p:nvPr/>
        </p:nvSpPr>
        <p:spPr>
          <a:xfrm>
            <a:off x="3353718" y="5877106"/>
            <a:ext cx="243656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sz="2531" kern="0">
                <a:solidFill>
                  <a:srgbClr val="000000"/>
                </a:solidFill>
                <a:sym typeface="Helvetica Light"/>
              </a:rPr>
              <a:t>linear SVM case</a:t>
            </a:r>
          </a:p>
        </p:txBody>
      </p:sp>
    </p:spTree>
    <p:extLst>
      <p:ext uri="{BB962C8B-B14F-4D97-AF65-F5344CB8AC3E}">
        <p14:creationId xmlns:p14="http://schemas.microsoft.com/office/powerpoint/2010/main" val="1523827446"/>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Maximizing accuracy under fairness constraints"/>
          <p:cNvSpPr>
            <a:spLocks noGrp="1"/>
          </p:cNvSpPr>
          <p:nvPr>
            <p:ph type="title"/>
          </p:nvPr>
        </p:nvSpPr>
        <p:spPr>
          <a:xfrm>
            <a:off x="669727" y="133945"/>
            <a:ext cx="7804547" cy="1518047"/>
          </a:xfrm>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Maximizing accuracy under fairness constraints</a:t>
            </a:r>
          </a:p>
        </p:txBody>
      </p:sp>
      <p:pic>
        <p:nvPicPr>
          <p:cNvPr id="287" name="pasted-image.png" descr="pasted-image.png"/>
          <p:cNvPicPr>
            <a:picLocks noChangeAspect="1"/>
          </p:cNvPicPr>
          <p:nvPr/>
        </p:nvPicPr>
        <p:blipFill rotWithShape="1">
          <a:blip r:embed="rId2">
            <a:extLst/>
          </a:blip>
          <a:srcRect t="6614"/>
          <a:stretch/>
        </p:blipFill>
        <p:spPr>
          <a:xfrm>
            <a:off x="1811275" y="1838227"/>
            <a:ext cx="7143751" cy="5003467"/>
          </a:xfrm>
          <a:prstGeom prst="rect">
            <a:avLst/>
          </a:prstGeom>
          <a:ln w="12700">
            <a:miter lim="400000"/>
          </a:ln>
        </p:spPr>
      </p:pic>
      <p:pic>
        <p:nvPicPr>
          <p:cNvPr id="288" name="pasted-image.tif" descr="pasted-image.tif"/>
          <p:cNvPicPr>
            <a:picLocks noChangeAspect="1"/>
          </p:cNvPicPr>
          <p:nvPr/>
        </p:nvPicPr>
        <p:blipFill>
          <a:blip r:embed="rId3">
            <a:extLst/>
          </a:blip>
          <a:stretch>
            <a:fillRect/>
          </a:stretch>
        </p:blipFill>
        <p:spPr>
          <a:xfrm>
            <a:off x="607193" y="1977977"/>
            <a:ext cx="1937743" cy="1187649"/>
          </a:xfrm>
          <a:prstGeom prst="rect">
            <a:avLst/>
          </a:prstGeom>
          <a:ln w="12700">
            <a:miter lim="400000"/>
          </a:ln>
        </p:spPr>
      </p:pic>
      <p:sp>
        <p:nvSpPr>
          <p:cNvPr id="289" name="https://github.com/mbilalzafar/fair-classification"/>
          <p:cNvSpPr/>
          <p:nvPr/>
        </p:nvSpPr>
        <p:spPr>
          <a:xfrm>
            <a:off x="1180046" y="6323591"/>
            <a:ext cx="678390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sz="2531" kern="0">
                <a:solidFill>
                  <a:srgbClr val="000000"/>
                </a:solidFill>
                <a:sym typeface="Helvetica Light"/>
              </a:rPr>
              <a:t>https://github.com/mbilalzafar/fair-classification</a:t>
            </a:r>
          </a:p>
        </p:txBody>
      </p:sp>
    </p:spTree>
    <p:extLst>
      <p:ext uri="{BB962C8B-B14F-4D97-AF65-F5344CB8AC3E}">
        <p14:creationId xmlns:p14="http://schemas.microsoft.com/office/powerpoint/2010/main" val="3756274525"/>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aximizing accuracy under fairness constraints"/>
          <p:cNvSpPr>
            <a:spLocks noGrp="1"/>
          </p:cNvSpPr>
          <p:nvPr>
            <p:ph type="title"/>
          </p:nvPr>
        </p:nvSpPr>
        <p:spPr>
          <a:xfrm>
            <a:off x="669727" y="133945"/>
            <a:ext cx="7804547" cy="1518047"/>
          </a:xfrm>
          <a:prstGeom prst="rect">
            <a:avLst/>
          </a:prstGeom>
        </p:spPr>
        <p:txBody>
          <a:bodyPr>
            <a:noAutofit/>
          </a:bodyPr>
          <a:lstStyle>
            <a:lvl1pPr defTabSz="490727">
              <a:defRPr sz="6719"/>
            </a:lvl1pPr>
          </a:lstStyle>
          <a:p>
            <a:r>
              <a:rPr sz="4800" dirty="0">
                <a:solidFill>
                  <a:srgbClr val="006600"/>
                </a:solidFill>
                <a:latin typeface="Arial" panose="020B0604020202020204" pitchFamily="34" charset="0"/>
                <a:cs typeface="Arial" panose="020B0604020202020204" pitchFamily="34" charset="0"/>
              </a:rPr>
              <a:t>Maximizing accuracy under fairness constraints</a:t>
            </a:r>
          </a:p>
        </p:txBody>
      </p:sp>
      <p:pic>
        <p:nvPicPr>
          <p:cNvPr id="292" name="pasted-image.png" descr="pasted-image.png"/>
          <p:cNvPicPr>
            <a:picLocks noChangeAspect="1"/>
          </p:cNvPicPr>
          <p:nvPr/>
        </p:nvPicPr>
        <p:blipFill>
          <a:blip r:embed="rId2">
            <a:extLst/>
          </a:blip>
          <a:stretch>
            <a:fillRect/>
          </a:stretch>
        </p:blipFill>
        <p:spPr>
          <a:xfrm>
            <a:off x="1238770" y="1724210"/>
            <a:ext cx="6666460" cy="4999845"/>
          </a:xfrm>
          <a:prstGeom prst="rect">
            <a:avLst/>
          </a:prstGeom>
          <a:ln w="12700">
            <a:miter lim="400000"/>
          </a:ln>
        </p:spPr>
      </p:pic>
    </p:spTree>
    <p:extLst>
      <p:ext uri="{BB962C8B-B14F-4D97-AF65-F5344CB8AC3E}">
        <p14:creationId xmlns:p14="http://schemas.microsoft.com/office/powerpoint/2010/main" val="558066696"/>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Outline of today’s lecture</a:t>
            </a:r>
            <a:endParaRPr lang="en-US" altLang="en-US" sz="4000" dirty="0">
              <a:solidFill>
                <a:srgbClr val="006600"/>
              </a:solidFill>
            </a:endParaRPr>
          </a:p>
        </p:txBody>
      </p:sp>
      <p:sp>
        <p:nvSpPr>
          <p:cNvPr id="3" name="Content Placeholder 2"/>
          <p:cNvSpPr>
            <a:spLocks noGrp="1"/>
          </p:cNvSpPr>
          <p:nvPr>
            <p:ph idx="1"/>
          </p:nvPr>
        </p:nvSpPr>
        <p:spPr>
          <a:xfrm>
            <a:off x="457200" y="1055802"/>
            <a:ext cx="8229600" cy="5070361"/>
          </a:xfrm>
        </p:spPr>
        <p:txBody>
          <a:bodyPr/>
          <a:lstStyle/>
          <a:p>
            <a:r>
              <a:rPr lang="en-US" dirty="0" smtClean="0"/>
              <a:t>The need for fairness in algorithms: motivation and examples.</a:t>
            </a:r>
          </a:p>
          <a:p>
            <a:r>
              <a:rPr lang="en-US" dirty="0" smtClean="0"/>
              <a:t>Preventing disparate impact: a case study in criminal justice.</a:t>
            </a:r>
          </a:p>
          <a:p>
            <a:r>
              <a:rPr lang="en-US" dirty="0" smtClean="0"/>
              <a:t>Group fairness: tweaking ML algorithms to prevent discrimination.</a:t>
            </a:r>
          </a:p>
          <a:p>
            <a:r>
              <a:rPr lang="en-US" b="1" dirty="0" smtClean="0"/>
              <a:t>Calibration: Detecting and fixing systematic biases in risk prediction.</a:t>
            </a:r>
          </a:p>
        </p:txBody>
      </p:sp>
    </p:spTree>
    <p:extLst>
      <p:ext uri="{BB962C8B-B14F-4D97-AF65-F5344CB8AC3E}">
        <p14:creationId xmlns:p14="http://schemas.microsoft.com/office/powerpoint/2010/main" val="32429866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405354" y="998849"/>
            <a:ext cx="8321040" cy="707886"/>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dirty="0" smtClean="0">
                <a:solidFill>
                  <a:srgbClr val="000000"/>
                </a:solidFill>
              </a:rPr>
              <a:t>Whether our goal is to achieve group fairness or reduce disparate impacts, our first step should be to predict risk as accurately as possible.</a:t>
            </a:r>
            <a:endParaRPr lang="en-US" altLang="en-US" sz="2000" dirty="0">
              <a:solidFill>
                <a:srgbClr val="000000"/>
              </a:solidFill>
            </a:endParaRPr>
          </a:p>
        </p:txBody>
      </p:sp>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Another perspective (mine…)</a:t>
            </a:r>
            <a:endParaRPr lang="en-US" altLang="en-US" sz="4000" dirty="0">
              <a:solidFill>
                <a:srgbClr val="006600"/>
              </a:solidFill>
            </a:endParaRPr>
          </a:p>
        </p:txBody>
      </p:sp>
      <p:sp>
        <p:nvSpPr>
          <p:cNvPr id="10" name="Text Box 3"/>
          <p:cNvSpPr txBox="1">
            <a:spLocks noChangeArrowheads="1"/>
          </p:cNvSpPr>
          <p:nvPr/>
        </p:nvSpPr>
        <p:spPr bwMode="auto">
          <a:xfrm>
            <a:off x="428617" y="1981905"/>
            <a:ext cx="8321040" cy="1015663"/>
          </a:xfrm>
          <a:prstGeom prst="rect">
            <a:avLst/>
          </a:prstGeom>
          <a:solidFill>
            <a:srgbClr val="FFFF00"/>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dirty="0" smtClean="0">
                <a:solidFill>
                  <a:srgbClr val="000000"/>
                </a:solidFill>
              </a:rPr>
              <a:t>In particular, we wish to </a:t>
            </a:r>
            <a:r>
              <a:rPr lang="en-US" altLang="en-US" sz="2000" b="1" dirty="0" smtClean="0">
                <a:solidFill>
                  <a:srgbClr val="000000"/>
                </a:solidFill>
              </a:rPr>
              <a:t>detect</a:t>
            </a:r>
            <a:r>
              <a:rPr lang="en-US" altLang="en-US" sz="2000" dirty="0" smtClean="0">
                <a:solidFill>
                  <a:srgbClr val="000000"/>
                </a:solidFill>
              </a:rPr>
              <a:t> and </a:t>
            </a:r>
            <a:r>
              <a:rPr lang="en-US" altLang="en-US" sz="2000" b="1" dirty="0" smtClean="0">
                <a:solidFill>
                  <a:srgbClr val="000000"/>
                </a:solidFill>
              </a:rPr>
              <a:t>correct</a:t>
            </a:r>
            <a:r>
              <a:rPr lang="en-US" altLang="en-US" sz="2000" dirty="0" smtClean="0">
                <a:solidFill>
                  <a:srgbClr val="000000"/>
                </a:solidFill>
              </a:rPr>
              <a:t> any systematic </a:t>
            </a:r>
            <a:r>
              <a:rPr lang="en-US" altLang="en-US" sz="2000" b="1" dirty="0" smtClean="0">
                <a:solidFill>
                  <a:srgbClr val="000000"/>
                </a:solidFill>
              </a:rPr>
              <a:t>biases</a:t>
            </a:r>
            <a:r>
              <a:rPr lang="en-US" altLang="en-US" sz="2000" dirty="0" smtClean="0">
                <a:solidFill>
                  <a:srgbClr val="000000"/>
                </a:solidFill>
              </a:rPr>
              <a:t> in risk prediction that a classifier may have (i.e., over-predicting or under-predicting risk for a specific attribute or combination of attributes).</a:t>
            </a:r>
          </a:p>
        </p:txBody>
      </p:sp>
      <p:sp>
        <p:nvSpPr>
          <p:cNvPr id="5" name="Text Box 3"/>
          <p:cNvSpPr txBox="1">
            <a:spLocks noChangeArrowheads="1"/>
          </p:cNvSpPr>
          <p:nvPr/>
        </p:nvSpPr>
        <p:spPr bwMode="auto">
          <a:xfrm>
            <a:off x="364502" y="3284380"/>
            <a:ext cx="8412480" cy="707886"/>
          </a:xfrm>
          <a:prstGeom prst="rect">
            <a:avLst/>
          </a:prstGeom>
          <a:solidFill>
            <a:srgbClr val="CCCCFF"/>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buFontTx/>
              <a:buNone/>
            </a:pPr>
            <a:r>
              <a:rPr lang="en-US" altLang="en-US" sz="2000" dirty="0" smtClean="0">
                <a:solidFill>
                  <a:srgbClr val="000000"/>
                </a:solidFill>
              </a:rPr>
              <a:t>Thus we developed a new </a:t>
            </a:r>
            <a:r>
              <a:rPr lang="en-US" altLang="en-US" sz="2000" b="1" dirty="0">
                <a:solidFill>
                  <a:srgbClr val="000000"/>
                </a:solidFill>
              </a:rPr>
              <a:t>subset scan </a:t>
            </a:r>
            <a:r>
              <a:rPr lang="en-US" altLang="en-US" sz="2000" dirty="0" smtClean="0">
                <a:solidFill>
                  <a:srgbClr val="000000"/>
                </a:solidFill>
              </a:rPr>
              <a:t>method </a:t>
            </a:r>
            <a:r>
              <a:rPr lang="en-US" altLang="en-US" sz="2000" dirty="0">
                <a:solidFill>
                  <a:srgbClr val="000000"/>
                </a:solidFill>
              </a:rPr>
              <a:t>to </a:t>
            </a:r>
            <a:r>
              <a:rPr lang="en-US" altLang="en-US" sz="2000" dirty="0" smtClean="0">
                <a:solidFill>
                  <a:srgbClr val="000000"/>
                </a:solidFill>
              </a:rPr>
              <a:t>identify subgroups where </a:t>
            </a:r>
            <a:r>
              <a:rPr lang="en-US" altLang="en-US" sz="2000" dirty="0">
                <a:solidFill>
                  <a:srgbClr val="000000"/>
                </a:solidFill>
              </a:rPr>
              <a:t>classifier predictions are significantly </a:t>
            </a:r>
            <a:r>
              <a:rPr lang="en-US" altLang="en-US" sz="2000" dirty="0" smtClean="0">
                <a:solidFill>
                  <a:srgbClr val="000000"/>
                </a:solidFill>
              </a:rPr>
              <a:t>biased (Zhang &amp; Neill, 2016).</a:t>
            </a:r>
          </a:p>
        </p:txBody>
      </p:sp>
      <p:sp>
        <p:nvSpPr>
          <p:cNvPr id="2" name="TextBox 1"/>
          <p:cNvSpPr txBox="1"/>
          <p:nvPr/>
        </p:nvSpPr>
        <p:spPr>
          <a:xfrm>
            <a:off x="315796" y="5120640"/>
            <a:ext cx="371923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Search space</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subspaces</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defined by a </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subset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of values for each attribute (e.g., “white and Asian males under 25”)</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mc:AlternateContent xmlns:mc="http://schemas.openxmlformats.org/markup-compatibility/2006" xmlns:a14="http://schemas.microsoft.com/office/drawing/2010/main">
        <mc:Choice Requires="a14">
          <p:sp>
            <p:nvSpPr>
              <p:cNvPr id="3" name="TextBox 2"/>
              <p:cNvSpPr txBox="1"/>
              <p:nvPr/>
            </p:nvSpPr>
            <p:spPr>
              <a:xfrm>
                <a:off x="1237614" y="4213544"/>
                <a:ext cx="666877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Assume a dataset with inputs x</a:t>
                </a:r>
                <a:r>
                  <a:rPr kumimoji="0" lang="en-US" sz="2000" b="0" i="0" u="none" strike="noStrike" cap="none" spc="0" normalizeH="0" baseline="-25000" dirty="0" smtClean="0">
                    <a:ln>
                      <a:noFill/>
                    </a:ln>
                    <a:solidFill>
                      <a:srgbClr val="000000"/>
                    </a:solidFill>
                    <a:effectLst/>
                    <a:uFillTx/>
                    <a:latin typeface="Arial" panose="020B0604020202020204" pitchFamily="34" charset="0"/>
                    <a:cs typeface="Arial" panose="020B0604020202020204" pitchFamily="34" charset="0"/>
                    <a:sym typeface="Helvetica Light"/>
                  </a:rPr>
                  <a:t>i</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binary labels</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a:t>
                </a:r>
                <a:r>
                  <a:rPr kumimoji="0" lang="en-US" sz="2000" b="0" i="0" u="none" strike="noStrike" cap="none" spc="0" normalizeH="0" dirty="0" err="1" smtClean="0">
                    <a:ln>
                      <a:noFill/>
                    </a:ln>
                    <a:solidFill>
                      <a:srgbClr val="000000"/>
                    </a:solidFill>
                    <a:effectLst/>
                    <a:uFillTx/>
                    <a:latin typeface="Arial" panose="020B0604020202020204" pitchFamily="34" charset="0"/>
                    <a:cs typeface="Arial" panose="020B0604020202020204" pitchFamily="34" charset="0"/>
                    <a:sym typeface="Helvetica Light"/>
                  </a:rPr>
                  <a:t>y</a:t>
                </a:r>
                <a:r>
                  <a:rPr kumimoji="0" lang="en-US" sz="2000" b="0" i="0" u="none" strike="noStrike" cap="none" spc="0" normalizeH="0" baseline="-25000" dirty="0" err="1" smtClean="0">
                    <a:ln>
                      <a:noFill/>
                    </a:ln>
                    <a:solidFill>
                      <a:srgbClr val="000000"/>
                    </a:solidFill>
                    <a:effectLst/>
                    <a:uFillTx/>
                    <a:latin typeface="Arial" panose="020B0604020202020204" pitchFamily="34" charset="0"/>
                    <a:cs typeface="Arial" panose="020B0604020202020204" pitchFamily="34" charset="0"/>
                    <a:sym typeface="Helvetica Light"/>
                  </a:rPr>
                  <a:t>i</a:t>
                </a:r>
                <a:r>
                  <a:rPr lang="en-US" sz="2000" dirty="0">
                    <a:solidFill>
                      <a:srgbClr val="000000"/>
                    </a:solidFill>
                    <a:latin typeface="Arial" panose="020B0604020202020204" pitchFamily="34" charset="0"/>
                    <a:cs typeface="Arial" panose="020B0604020202020204" pitchFamily="34" charset="0"/>
                    <a:sym typeface="Helvetica Light"/>
                  </a:rPr>
                  <a:t> </a:t>
                </a:r>
                <a:r>
                  <a:rPr kumimoji="0" lang="en-US" sz="2000" b="0" i="0" u="none" strike="noStrike" cap="none" spc="0" normalizeH="0" dirty="0" smtClean="0">
                    <a:ln>
                      <a:noFill/>
                    </a:ln>
                    <a:solidFill>
                      <a:srgbClr val="000000"/>
                    </a:solidFill>
                    <a:effectLst/>
                    <a:uFillTx/>
                    <a:latin typeface="Arial" panose="020B0604020202020204" pitchFamily="34" charset="0"/>
                    <a:ea typeface="Cambria Math" panose="02040503050406030204" pitchFamily="18" charset="0"/>
                    <a:cs typeface="Arial" panose="020B0604020202020204" pitchFamily="34" charset="0"/>
                    <a:sym typeface="Helvetica Light"/>
                  </a:rPr>
                  <a:t>∈ {0,1}, </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and the classifier’s risk predictions </a:t>
                </a:r>
                <a14:m>
                  <m:oMath xmlns:m="http://schemas.openxmlformats.org/officeDocument/2006/math">
                    <m:acc>
                      <m:accPr>
                        <m:chr m:val="̂"/>
                        <m:ctrlPr>
                          <a:rPr kumimoji="0" lang="en-US" sz="2000" b="0" i="1" u="none" strike="noStrike" cap="none" spc="0" normalizeH="0" dirty="0" smtClean="0">
                            <a:ln>
                              <a:noFill/>
                            </a:ln>
                            <a:solidFill>
                              <a:srgbClr val="000000"/>
                            </a:solidFill>
                            <a:effectLst/>
                            <a:uFillTx/>
                            <a:latin typeface="Cambria Math" panose="02040503050406030204" pitchFamily="18" charset="0"/>
                            <a:cs typeface="Arial" panose="020B0604020202020204" pitchFamily="34" charset="0"/>
                            <a:sym typeface="Helvetica Light"/>
                          </a:rPr>
                        </m:ctrlPr>
                      </m:accPr>
                      <m:e>
                        <m:sSub>
                          <m:sSubPr>
                            <m:ctrlPr>
                              <a:rPr kumimoji="0" lang="en-US" sz="2000" b="0" i="1" u="none" strike="noStrike" cap="none" spc="0" normalizeH="0" dirty="0" smtClean="0">
                                <a:ln>
                                  <a:noFill/>
                                </a:ln>
                                <a:solidFill>
                                  <a:srgbClr val="000000"/>
                                </a:solidFill>
                                <a:effectLst/>
                                <a:uFillTx/>
                                <a:latin typeface="Cambria Math" panose="02040503050406030204" pitchFamily="18" charset="0"/>
                                <a:cs typeface="Arial" panose="020B0604020202020204" pitchFamily="34" charset="0"/>
                                <a:sym typeface="Helvetica Light"/>
                              </a:rPr>
                            </m:ctrlPr>
                          </m:sSubPr>
                          <m:e>
                            <m:r>
                              <a:rPr kumimoji="0" lang="en-US" sz="2000" b="0" i="1" u="none" strike="noStrike" cap="none" spc="0" normalizeH="0" dirty="0" smtClean="0">
                                <a:ln>
                                  <a:noFill/>
                                </a:ln>
                                <a:solidFill>
                                  <a:srgbClr val="000000"/>
                                </a:solidFill>
                                <a:effectLst/>
                                <a:uFillTx/>
                                <a:latin typeface="Cambria Math" panose="02040503050406030204" pitchFamily="18" charset="0"/>
                                <a:cs typeface="Arial" panose="020B0604020202020204" pitchFamily="34" charset="0"/>
                                <a:sym typeface="Helvetica Light"/>
                              </a:rPr>
                              <m:t>𝑝</m:t>
                            </m:r>
                          </m:e>
                          <m:sub>
                            <m:r>
                              <a:rPr kumimoji="0" lang="en-US" sz="2000" b="0" i="1" u="none" strike="noStrike" cap="none" spc="0" normalizeH="0" dirty="0" smtClean="0">
                                <a:ln>
                                  <a:noFill/>
                                </a:ln>
                                <a:solidFill>
                                  <a:srgbClr val="000000"/>
                                </a:solidFill>
                                <a:effectLst/>
                                <a:uFillTx/>
                                <a:latin typeface="Cambria Math" panose="02040503050406030204" pitchFamily="18" charset="0"/>
                                <a:cs typeface="Arial" panose="020B0604020202020204" pitchFamily="34" charset="0"/>
                                <a:sym typeface="Helvetica Light"/>
                              </a:rPr>
                              <m:t>𝑖</m:t>
                            </m:r>
                          </m:sub>
                        </m:sSub>
                      </m:e>
                    </m:acc>
                  </m:oMath>
                </a14:m>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 </a:t>
                </a:r>
                <a:r>
                  <a:rPr kumimoji="0" lang="en-US" sz="2000" b="0" i="0" u="none" strike="noStrike" cap="none" spc="0" normalizeH="0" baseline="0" dirty="0" err="1" smtClean="0">
                    <a:ln>
                      <a:noFill/>
                    </a:ln>
                    <a:solidFill>
                      <a:srgbClr val="000000"/>
                    </a:solidFill>
                    <a:effectLst/>
                    <a:uFillTx/>
                    <a:latin typeface="Arial" panose="020B0604020202020204" pitchFamily="34" charset="0"/>
                    <a:cs typeface="Arial" panose="020B0604020202020204" pitchFamily="34" charset="0"/>
                    <a:sym typeface="Helvetica Light"/>
                  </a:rPr>
                  <a:t>Pr</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t>
                </a:r>
                <a:r>
                  <a:rPr kumimoji="0" lang="en-US" sz="2000" b="0" i="0" u="none" strike="noStrike" cap="none" spc="0" normalizeH="0" baseline="0" dirty="0" err="1" smtClean="0">
                    <a:ln>
                      <a:noFill/>
                    </a:ln>
                    <a:solidFill>
                      <a:srgbClr val="000000"/>
                    </a:solidFill>
                    <a:effectLst/>
                    <a:uFillTx/>
                    <a:latin typeface="Arial" panose="020B0604020202020204" pitchFamily="34" charset="0"/>
                    <a:cs typeface="Arial" panose="020B0604020202020204" pitchFamily="34" charset="0"/>
                    <a:sym typeface="Helvetica Light"/>
                  </a:rPr>
                  <a:t>y</a:t>
                </a:r>
                <a:r>
                  <a:rPr kumimoji="0" lang="en-US" sz="2000" b="0" i="0" u="none" strike="noStrike" cap="none" spc="0" normalizeH="0" baseline="-25000" dirty="0" err="1" smtClean="0">
                    <a:ln>
                      <a:noFill/>
                    </a:ln>
                    <a:solidFill>
                      <a:srgbClr val="000000"/>
                    </a:solidFill>
                    <a:effectLst/>
                    <a:uFillTx/>
                    <a:latin typeface="Arial" panose="020B0604020202020204" pitchFamily="34" charset="0"/>
                    <a:cs typeface="Arial" panose="020B0604020202020204" pitchFamily="34" charset="0"/>
                    <a:sym typeface="Helvetica Light"/>
                  </a:rPr>
                  <a:t>i</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 1).</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237614" y="4213544"/>
                <a:ext cx="6668774" cy="718145"/>
              </a:xfrm>
              <a:prstGeom prst="rect">
                <a:avLst/>
              </a:prstGeom>
              <a:blipFill rotWithShape="0">
                <a:blip r:embed="rId3"/>
                <a:stretch>
                  <a:fillRect t="-3390" b="-1525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058293" y="5119554"/>
                <a:ext cx="489115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Score function</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a log-likelihood ratio statistic.  H</a:t>
                </a:r>
                <a:r>
                  <a:rPr kumimoji="0" lang="en-US" sz="2000" b="0" i="0" u="none" strike="noStrike" cap="none" spc="0" normalizeH="0" baseline="-25000" dirty="0" smtClean="0">
                    <a:ln>
                      <a:noFill/>
                    </a:ln>
                    <a:solidFill>
                      <a:srgbClr val="000000"/>
                    </a:solidFill>
                    <a:effectLst/>
                    <a:uFillTx/>
                    <a:latin typeface="Arial" panose="020B0604020202020204" pitchFamily="34" charset="0"/>
                    <a:cs typeface="Arial" panose="020B0604020202020204" pitchFamily="34" charset="0"/>
                    <a:sym typeface="Helvetica Light"/>
                  </a:rPr>
                  <a:t>0</a:t>
                </a:r>
                <a:r>
                  <a:rPr lang="en-US" sz="2000" dirty="0">
                    <a:solidFill>
                      <a:srgbClr val="000000"/>
                    </a:solidFill>
                    <a:latin typeface="Arial" panose="020B0604020202020204" pitchFamily="34" charset="0"/>
                    <a:cs typeface="Arial" panose="020B0604020202020204" pitchFamily="34" charset="0"/>
                    <a:sym typeface="Helvetica Light"/>
                  </a:rPr>
                  <a: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a:t>
                </a:r>
                <a14:m>
                  <m:oMath xmlns:m="http://schemas.openxmlformats.org/officeDocument/2006/math">
                    <m:acc>
                      <m:accPr>
                        <m:chr m:val="̂"/>
                        <m:ctrlPr>
                          <a:rPr lang="en-US" sz="2000" i="1" dirty="0">
                            <a:solidFill>
                              <a:srgbClr val="000000"/>
                            </a:solidFill>
                            <a:latin typeface="Cambria Math" panose="02040503050406030204" pitchFamily="18" charset="0"/>
                            <a:cs typeface="Arial" panose="020B0604020202020204" pitchFamily="34" charset="0"/>
                            <a:sym typeface="Helvetica Light"/>
                          </a:rPr>
                        </m:ctrlPr>
                      </m:accPr>
                      <m:e>
                        <m:sSub>
                          <m:sSubPr>
                            <m:ctrlPr>
                              <a:rPr lang="en-US" sz="2000" i="1" dirty="0">
                                <a:solidFill>
                                  <a:srgbClr val="000000"/>
                                </a:solidFill>
                                <a:latin typeface="Cambria Math" panose="02040503050406030204" pitchFamily="18" charset="0"/>
                                <a:cs typeface="Arial" panose="020B0604020202020204" pitchFamily="34" charset="0"/>
                                <a:sym typeface="Helvetica Light"/>
                              </a:rPr>
                            </m:ctrlPr>
                          </m:sSubPr>
                          <m:e>
                            <m:r>
                              <a:rPr lang="en-US" sz="2000" i="1" dirty="0">
                                <a:solidFill>
                                  <a:srgbClr val="000000"/>
                                </a:solidFill>
                                <a:latin typeface="Cambria Math" panose="02040503050406030204" pitchFamily="18" charset="0"/>
                                <a:cs typeface="Arial" panose="020B0604020202020204" pitchFamily="34" charset="0"/>
                                <a:sym typeface="Helvetica Light"/>
                              </a:rPr>
                              <m:t>𝑝</m:t>
                            </m:r>
                          </m:e>
                          <m:sub>
                            <m:r>
                              <a:rPr lang="en-US" sz="2000" i="1" dirty="0">
                                <a:solidFill>
                                  <a:srgbClr val="000000"/>
                                </a:solidFill>
                                <a:latin typeface="Cambria Math" panose="02040503050406030204" pitchFamily="18" charset="0"/>
                                <a:cs typeface="Arial" panose="020B0604020202020204" pitchFamily="34" charset="0"/>
                                <a:sym typeface="Helvetica Light"/>
                              </a:rPr>
                              <m:t>𝑖</m:t>
                            </m:r>
                          </m:sub>
                        </m:sSub>
                      </m:e>
                    </m:acc>
                  </m:oMath>
                </a14:m>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correctly calibrated; </a:t>
                </a:r>
              </a:p>
              <a:p>
                <a:pPr algn="ctr" defTabSz="584200" hangingPunct="0"/>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H</a:t>
                </a:r>
                <a:r>
                  <a:rPr kumimoji="0" lang="en-US" sz="2000" b="0" i="0" u="none" strike="noStrike" cap="none" spc="0" normalizeH="0" baseline="-25000" dirty="0" smtClean="0">
                    <a:ln>
                      <a:noFill/>
                    </a:ln>
                    <a:solidFill>
                      <a:srgbClr val="000000"/>
                    </a:solidFill>
                    <a:effectLst/>
                    <a:uFillTx/>
                    <a:latin typeface="Arial" panose="020B0604020202020204" pitchFamily="34" charset="0"/>
                    <a:cs typeface="Arial" panose="020B0604020202020204" pitchFamily="34" charset="0"/>
                    <a:sym typeface="Helvetica Light"/>
                  </a:rPr>
                  <a:t>1</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(S): constant multiplicative increase or decrease in odds of </a:t>
                </a:r>
                <a:r>
                  <a:rPr kumimoji="0" lang="en-US" sz="2000" b="0" i="0" u="none" strike="noStrike" cap="none" spc="0" normalizeH="0" dirty="0" err="1" smtClean="0">
                    <a:ln>
                      <a:noFill/>
                    </a:ln>
                    <a:solidFill>
                      <a:srgbClr val="000000"/>
                    </a:solidFill>
                    <a:effectLst/>
                    <a:uFillTx/>
                    <a:latin typeface="Arial" panose="020B0604020202020204" pitchFamily="34" charset="0"/>
                    <a:cs typeface="Arial" panose="020B0604020202020204" pitchFamily="34" charset="0"/>
                    <a:sym typeface="Helvetica Light"/>
                  </a:rPr>
                  <a:t>y</a:t>
                </a:r>
                <a:r>
                  <a:rPr kumimoji="0" lang="en-US" sz="2000" b="0" i="0" u="none" strike="noStrike" cap="none" spc="0" normalizeH="0" baseline="-25000" dirty="0" err="1" smtClean="0">
                    <a:ln>
                      <a:noFill/>
                    </a:ln>
                    <a:solidFill>
                      <a:srgbClr val="000000"/>
                    </a:solidFill>
                    <a:effectLst/>
                    <a:uFillTx/>
                    <a:latin typeface="Arial" panose="020B0604020202020204" pitchFamily="34" charset="0"/>
                    <a:cs typeface="Arial" panose="020B0604020202020204" pitchFamily="34" charset="0"/>
                    <a:sym typeface="Helvetica Light"/>
                  </a:rPr>
                  <a:t>i</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 1 for subspace S. </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058293" y="5119554"/>
                <a:ext cx="4891154" cy="1333698"/>
              </a:xfrm>
              <a:prstGeom prst="rect">
                <a:avLst/>
              </a:prstGeom>
              <a:blipFill rotWithShape="0">
                <a:blip r:embed="rId4"/>
                <a:stretch>
                  <a:fillRect l="-1372" t="-1370" r="-2743" b="-776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87891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2" grpId="0"/>
      <p:bldP spid="3"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Results of bias scan on COMPAS</a:t>
            </a:r>
            <a:endParaRPr lang="en-US" altLang="en-US" sz="4000" dirty="0">
              <a:solidFill>
                <a:srgbClr val="00660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229"/>
          <a:stretch/>
        </p:blipFill>
        <p:spPr>
          <a:xfrm>
            <a:off x="212387" y="931780"/>
            <a:ext cx="4571429" cy="3966641"/>
          </a:xfrm>
          <a:prstGeom prst="rect">
            <a:avLst/>
          </a:prstGeom>
        </p:spPr>
      </p:pic>
      <p:sp>
        <p:nvSpPr>
          <p:cNvPr id="8" name="TextBox 7"/>
          <p:cNvSpPr txBox="1"/>
          <p:nvPr/>
        </p:nvSpPr>
        <p:spPr>
          <a:xfrm>
            <a:off x="5165042" y="1058708"/>
            <a:ext cx="343420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Start</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with maximum likelihood risk estimates for each COMPAS decile score.</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
        <p:nvSpPr>
          <p:cNvPr id="9" name="TextBox 8"/>
          <p:cNvSpPr txBox="1"/>
          <p:nvPr/>
        </p:nvSpPr>
        <p:spPr>
          <a:xfrm>
            <a:off x="4915147" y="2323173"/>
            <a:ext cx="3917465"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Detection result 1</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COMPAS</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underestimates the importance of prior offenses, overestimating risk for 0 priors, and underestimating risk for 5 or more priors.</a:t>
            </a:r>
            <a:endParaRPr lang="en-US" sz="2000" dirty="0" smtClean="0">
              <a:solidFill>
                <a:srgbClr val="000000"/>
              </a:solidFill>
              <a:latin typeface="Arial" panose="020B0604020202020204" pitchFamily="34" charset="0"/>
              <a:cs typeface="Arial" panose="020B0604020202020204" pitchFamily="34" charset="0"/>
              <a:sym typeface="Helvetica Light"/>
            </a:endParaRPr>
          </a:p>
        </p:txBody>
      </p:sp>
      <p:sp>
        <p:nvSpPr>
          <p:cNvPr id="2" name="TextBox 1"/>
          <p:cNvSpPr txBox="1"/>
          <p:nvPr/>
        </p:nvSpPr>
        <p:spPr>
          <a:xfrm>
            <a:off x="1001954" y="5180755"/>
            <a:ext cx="714010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Detection result 2</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Even controlling for prior offenses, COMPAS still underestimates risk</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for males under 25, and overestimates risk for females who committed misdemeanors. </a:t>
            </a: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 </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388471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9"/>
          <p:cNvSpPr>
            <a:spLocks noChangeArrowheads="1"/>
          </p:cNvSpPr>
          <p:nvPr/>
        </p:nvSpPr>
        <p:spPr bwMode="auto">
          <a:xfrm>
            <a:off x="315796" y="76200"/>
            <a:ext cx="8526544"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000" dirty="0" smtClean="0">
                <a:solidFill>
                  <a:srgbClr val="006600"/>
                </a:solidFill>
              </a:rPr>
              <a:t>Results of bias scan on COMPAS</a:t>
            </a:r>
            <a:endParaRPr lang="en-US" altLang="en-US" sz="4000" dirty="0">
              <a:solidFill>
                <a:srgbClr val="006600"/>
              </a:solidFill>
            </a:endParaRPr>
          </a:p>
        </p:txBody>
      </p:sp>
      <p:sp>
        <p:nvSpPr>
          <p:cNvPr id="2" name="TextBox 1"/>
          <p:cNvSpPr txBox="1"/>
          <p:nvPr/>
        </p:nvSpPr>
        <p:spPr>
          <a:xfrm>
            <a:off x="233465" y="5063768"/>
            <a:ext cx="8657616" cy="718145"/>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After</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controlling for prior offenses and membership in the two detected subgroups, there are no significant systematic biases in prediction.</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868"/>
          <a:stretch/>
        </p:blipFill>
        <p:spPr>
          <a:xfrm>
            <a:off x="571" y="933853"/>
            <a:ext cx="9142857" cy="3983188"/>
          </a:xfrm>
          <a:prstGeom prst="rect">
            <a:avLst/>
          </a:prstGeom>
        </p:spPr>
      </p:pic>
      <p:sp>
        <p:nvSpPr>
          <p:cNvPr id="5" name="TextBox 4"/>
          <p:cNvSpPr txBox="1"/>
          <p:nvPr/>
        </p:nvSpPr>
        <p:spPr>
          <a:xfrm>
            <a:off x="235035" y="6077068"/>
            <a:ext cx="8657616" cy="410369"/>
          </a:xfrm>
          <a:prstGeom prst="rect">
            <a:avLst/>
          </a:prstGeom>
          <a:solidFill>
            <a:srgbClr val="CCCC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Light"/>
              </a:rPr>
              <a:t>Thorny</a:t>
            </a:r>
            <a:r>
              <a:rPr kumimoji="0" lang="en-US" sz="2000" b="0" i="0" u="sng"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question</a:t>
            </a:r>
            <a:r>
              <a:rPr kumimoji="0" lang="en-US" sz="20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Helvetica Light"/>
              </a:rPr>
              <a:t>: given individual risk predictions, what to do with them?  </a:t>
            </a:r>
            <a:endPar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7392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80" y="20648"/>
            <a:ext cx="8229600" cy="1143000"/>
          </a:xfrm>
        </p:spPr>
        <p:txBody>
          <a:bodyPr>
            <a:normAutofit/>
          </a:bodyPr>
          <a:lstStyle/>
          <a:p>
            <a:r>
              <a:rPr lang="en-US" sz="4000" dirty="0" smtClean="0">
                <a:solidFill>
                  <a:srgbClr val="006600"/>
                </a:solidFill>
                <a:latin typeface="Arial" panose="020B0604020202020204" pitchFamily="34" charset="0"/>
                <a:cs typeface="Arial" panose="020B0604020202020204" pitchFamily="34" charset="0"/>
              </a:rPr>
              <a:t>The bigger picture</a:t>
            </a:r>
            <a:endParaRPr lang="en-US" sz="4000" dirty="0">
              <a:solidFill>
                <a:srgbClr val="00660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0" y="1677438"/>
            <a:ext cx="5022058" cy="4290999"/>
          </a:xfrm>
          <a:prstGeom prst="rect">
            <a:avLst/>
          </a:prstGeom>
        </p:spPr>
      </p:pic>
      <p:pic>
        <p:nvPicPr>
          <p:cNvPr id="6" name="Picture 5"/>
          <p:cNvPicPr>
            <a:picLocks noChangeAspect="1"/>
          </p:cNvPicPr>
          <p:nvPr/>
        </p:nvPicPr>
        <p:blipFill>
          <a:blip r:embed="rId3"/>
          <a:stretch>
            <a:fillRect/>
          </a:stretch>
        </p:blipFill>
        <p:spPr>
          <a:xfrm>
            <a:off x="4857618" y="-2032"/>
            <a:ext cx="4297722" cy="1356630"/>
          </a:xfrm>
          <a:prstGeom prst="rect">
            <a:avLst/>
          </a:prstGeom>
        </p:spPr>
      </p:pic>
      <p:pic>
        <p:nvPicPr>
          <p:cNvPr id="7" name="Picture 6"/>
          <p:cNvPicPr>
            <a:picLocks noChangeAspect="1"/>
          </p:cNvPicPr>
          <p:nvPr/>
        </p:nvPicPr>
        <p:blipFill>
          <a:blip r:embed="rId4"/>
          <a:stretch>
            <a:fillRect/>
          </a:stretch>
        </p:blipFill>
        <p:spPr>
          <a:xfrm>
            <a:off x="4771576" y="1422638"/>
            <a:ext cx="4508500" cy="2400300"/>
          </a:xfrm>
          <a:prstGeom prst="rect">
            <a:avLst/>
          </a:prstGeom>
        </p:spPr>
      </p:pic>
      <p:pic>
        <p:nvPicPr>
          <p:cNvPr id="8" name="Picture 7"/>
          <p:cNvPicPr>
            <a:picLocks noChangeAspect="1"/>
          </p:cNvPicPr>
          <p:nvPr/>
        </p:nvPicPr>
        <p:blipFill>
          <a:blip r:embed="rId5"/>
          <a:stretch>
            <a:fillRect/>
          </a:stretch>
        </p:blipFill>
        <p:spPr>
          <a:xfrm>
            <a:off x="4506196" y="3622427"/>
            <a:ext cx="4637804" cy="3227065"/>
          </a:xfrm>
          <a:prstGeom prst="rect">
            <a:avLst/>
          </a:prstGeom>
        </p:spPr>
      </p:pic>
    </p:spTree>
    <p:extLst>
      <p:ext uri="{BB962C8B-B14F-4D97-AF65-F5344CB8AC3E}">
        <p14:creationId xmlns:p14="http://schemas.microsoft.com/office/powerpoint/2010/main" val="36935259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asted-image.tif" descr="pasted-image.tif"/>
          <p:cNvPicPr>
            <a:picLocks noChangeAspect="1"/>
          </p:cNvPicPr>
          <p:nvPr/>
        </p:nvPicPr>
        <p:blipFill>
          <a:blip r:embed="rId2">
            <a:extLst/>
          </a:blip>
          <a:stretch>
            <a:fillRect/>
          </a:stretch>
        </p:blipFill>
        <p:spPr>
          <a:xfrm>
            <a:off x="928688" y="486668"/>
            <a:ext cx="7286625" cy="2312789"/>
          </a:xfrm>
          <a:prstGeom prst="rect">
            <a:avLst/>
          </a:prstGeom>
          <a:ln w="12700">
            <a:miter lim="400000"/>
          </a:ln>
        </p:spPr>
      </p:pic>
      <p:sp>
        <p:nvSpPr>
          <p:cNvPr id="125" name="http://arxiv.org/abs/1301.6822"/>
          <p:cNvSpPr/>
          <p:nvPr/>
        </p:nvSpPr>
        <p:spPr>
          <a:xfrm>
            <a:off x="2387107" y="5823528"/>
            <a:ext cx="436978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ctr" defTabSz="410751" hangingPunct="0"/>
            <a:r>
              <a:rPr sz="2531" kern="0">
                <a:solidFill>
                  <a:srgbClr val="000000"/>
                </a:solidFill>
                <a:sym typeface="Helvetica Light"/>
              </a:rPr>
              <a:t>http://arxiv.org/abs/1301.6822</a:t>
            </a:r>
          </a:p>
        </p:txBody>
      </p:sp>
      <p:pic>
        <p:nvPicPr>
          <p:cNvPr id="126" name="pasted-image.tif" descr="pasted-image.tif"/>
          <p:cNvPicPr>
            <a:picLocks noChangeAspect="1"/>
          </p:cNvPicPr>
          <p:nvPr/>
        </p:nvPicPr>
        <p:blipFill>
          <a:blip r:embed="rId3">
            <a:extLst/>
          </a:blip>
          <a:stretch>
            <a:fillRect/>
          </a:stretch>
        </p:blipFill>
        <p:spPr>
          <a:xfrm>
            <a:off x="558106" y="3197363"/>
            <a:ext cx="7894507" cy="1695570"/>
          </a:xfrm>
          <a:prstGeom prst="rect">
            <a:avLst/>
          </a:prstGeom>
          <a:ln w="12700">
            <a:miter lim="400000"/>
          </a:ln>
        </p:spPr>
      </p:pic>
    </p:spTree>
    <p:extLst>
      <p:ext uri="{BB962C8B-B14F-4D97-AF65-F5344CB8AC3E}">
        <p14:creationId xmlns:p14="http://schemas.microsoft.com/office/powerpoint/2010/main" val="3227334504"/>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nip Single Corner Rectangle 22"/>
          <p:cNvSpPr/>
          <p:nvPr/>
        </p:nvSpPr>
        <p:spPr>
          <a:xfrm>
            <a:off x="2887264" y="1610214"/>
            <a:ext cx="4226902" cy="2256650"/>
          </a:xfrm>
          <a:prstGeom prst="snip1Rect">
            <a:avLst/>
          </a:prstGeom>
          <a:gradFill flip="none" rotWithShape="1">
            <a:gsLst>
              <a:gs pos="0">
                <a:schemeClr val="accent5">
                  <a:lumMod val="75000"/>
                  <a:alpha val="53000"/>
                </a:schemeClr>
              </a:gs>
              <a:gs pos="100000">
                <a:schemeClr val="accent6">
                  <a:alpha val="77000"/>
                </a:schemeClr>
              </a:gs>
            </a:gsLst>
            <a:lin ang="1812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287514" y="20648"/>
            <a:ext cx="8592532" cy="1143000"/>
          </a:xfrm>
        </p:spPr>
        <p:txBody>
          <a:bodyPr>
            <a:normAutofit fontScale="90000"/>
          </a:bodyPr>
          <a:lstStyle/>
          <a:p>
            <a:r>
              <a:rPr lang="en-US" sz="3600" dirty="0" smtClean="0">
                <a:solidFill>
                  <a:srgbClr val="006600"/>
                </a:solidFill>
                <a:latin typeface="Arial" panose="020B0604020202020204" pitchFamily="34" charset="0"/>
                <a:cs typeface="Arial" panose="020B0604020202020204" pitchFamily="34" charset="0"/>
              </a:rPr>
              <a:t>Should we adopt data-driven approaches?</a:t>
            </a:r>
            <a:endParaRPr lang="en-US" sz="3600" dirty="0">
              <a:solidFill>
                <a:srgbClr val="006600"/>
              </a:solidFill>
              <a:latin typeface="Arial" panose="020B0604020202020204" pitchFamily="34" charset="0"/>
              <a:cs typeface="Arial" panose="020B0604020202020204" pitchFamily="34" charset="0"/>
            </a:endParaRPr>
          </a:p>
        </p:txBody>
      </p:sp>
      <p:grpSp>
        <p:nvGrpSpPr>
          <p:cNvPr id="25" name="Group 24"/>
          <p:cNvGrpSpPr/>
          <p:nvPr/>
        </p:nvGrpSpPr>
        <p:grpSpPr>
          <a:xfrm>
            <a:off x="846425" y="1574268"/>
            <a:ext cx="6471407" cy="4321405"/>
            <a:chOff x="846425" y="1282037"/>
            <a:chExt cx="6471407" cy="4321405"/>
          </a:xfrm>
        </p:grpSpPr>
        <p:cxnSp>
          <p:nvCxnSpPr>
            <p:cNvPr id="9" name="Straight Arrow Connector 8"/>
            <p:cNvCxnSpPr/>
            <p:nvPr/>
          </p:nvCxnSpPr>
          <p:spPr>
            <a:xfrm>
              <a:off x="1691387" y="1282037"/>
              <a:ext cx="0" cy="3474681"/>
            </a:xfrm>
            <a:prstGeom prst="straightConnector1">
              <a:avLst/>
            </a:prstGeom>
            <a:ln w="57150" cmpd="sng">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835151" y="4909118"/>
              <a:ext cx="5482681" cy="0"/>
            </a:xfrm>
            <a:prstGeom prst="straightConnector1">
              <a:avLst/>
            </a:prstGeom>
            <a:ln w="57150" cmpd="sng">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25887" y="5080222"/>
              <a:ext cx="1520669" cy="523220"/>
            </a:xfrm>
            <a:prstGeom prst="rect">
              <a:avLst/>
            </a:prstGeom>
            <a:noFill/>
          </p:spPr>
          <p:txBody>
            <a:bodyPr wrap="none" rtlCol="0">
              <a:spAutoFit/>
            </a:bodyPr>
            <a:lstStyle/>
            <a:p>
              <a:r>
                <a:rPr lang="en-US" sz="2800" b="1" dirty="0" smtClean="0">
                  <a:solidFill>
                    <a:srgbClr val="4F81BD">
                      <a:lumMod val="50000"/>
                    </a:srgbClr>
                  </a:solidFill>
                </a:rPr>
                <a:t>Accuracy</a:t>
              </a:r>
              <a:endParaRPr lang="en-US" sz="2800" b="1" dirty="0">
                <a:solidFill>
                  <a:srgbClr val="4F81BD">
                    <a:lumMod val="50000"/>
                  </a:srgbClr>
                </a:solidFill>
              </a:endParaRPr>
            </a:p>
          </p:txBody>
        </p:sp>
        <p:sp>
          <p:nvSpPr>
            <p:cNvPr id="16" name="TextBox 15"/>
            <p:cNvSpPr txBox="1"/>
            <p:nvPr/>
          </p:nvSpPr>
          <p:spPr>
            <a:xfrm>
              <a:off x="846425" y="2264469"/>
              <a:ext cx="615553" cy="1310164"/>
            </a:xfrm>
            <a:prstGeom prst="rect">
              <a:avLst/>
            </a:prstGeom>
            <a:noFill/>
          </p:spPr>
          <p:txBody>
            <a:bodyPr vert="vert270" wrap="none" rtlCol="0">
              <a:spAutoFit/>
            </a:bodyPr>
            <a:lstStyle/>
            <a:p>
              <a:r>
                <a:rPr lang="en-US" sz="2800" b="1" dirty="0" smtClean="0">
                  <a:solidFill>
                    <a:srgbClr val="4F81BD">
                      <a:lumMod val="50000"/>
                    </a:srgbClr>
                  </a:solidFill>
                </a:rPr>
                <a:t>Fairness</a:t>
              </a:r>
            </a:p>
          </p:txBody>
        </p:sp>
      </p:grpSp>
      <p:grpSp>
        <p:nvGrpSpPr>
          <p:cNvPr id="26" name="Group 25"/>
          <p:cNvGrpSpPr/>
          <p:nvPr/>
        </p:nvGrpSpPr>
        <p:grpSpPr>
          <a:xfrm>
            <a:off x="2004398" y="3669166"/>
            <a:ext cx="1736373" cy="812653"/>
            <a:chOff x="2004398" y="3376935"/>
            <a:chExt cx="1736373" cy="812653"/>
          </a:xfrm>
        </p:grpSpPr>
        <p:sp>
          <p:nvSpPr>
            <p:cNvPr id="20" name="Oval 19"/>
            <p:cNvSpPr/>
            <p:nvPr/>
          </p:nvSpPr>
          <p:spPr>
            <a:xfrm>
              <a:off x="2719582" y="3376935"/>
              <a:ext cx="395395" cy="39539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endParaRPr>
            </a:p>
          </p:txBody>
        </p:sp>
        <p:sp>
          <p:nvSpPr>
            <p:cNvPr id="21" name="TextBox 20"/>
            <p:cNvSpPr txBox="1"/>
            <p:nvPr/>
          </p:nvSpPr>
          <p:spPr>
            <a:xfrm>
              <a:off x="2004398" y="3820256"/>
              <a:ext cx="1736373" cy="369332"/>
            </a:xfrm>
            <a:prstGeom prst="rect">
              <a:avLst/>
            </a:prstGeom>
            <a:noFill/>
          </p:spPr>
          <p:txBody>
            <a:bodyPr wrap="none" rtlCol="0">
              <a:spAutoFit/>
            </a:bodyPr>
            <a:lstStyle/>
            <a:p>
              <a:pPr algn="ctr"/>
              <a:r>
                <a:rPr lang="en-US" b="1" dirty="0" smtClean="0">
                  <a:solidFill>
                    <a:srgbClr val="4BACC6">
                      <a:lumMod val="75000"/>
                    </a:srgbClr>
                  </a:solidFill>
                </a:rPr>
                <a:t>Current practice</a:t>
              </a:r>
              <a:endParaRPr lang="en-US" b="1" dirty="0">
                <a:solidFill>
                  <a:srgbClr val="4BACC6">
                    <a:lumMod val="75000"/>
                  </a:srgbClr>
                </a:solidFill>
              </a:endParaRPr>
            </a:p>
          </p:txBody>
        </p:sp>
      </p:grpSp>
      <p:grpSp>
        <p:nvGrpSpPr>
          <p:cNvPr id="27" name="Group 26"/>
          <p:cNvGrpSpPr/>
          <p:nvPr/>
        </p:nvGrpSpPr>
        <p:grpSpPr>
          <a:xfrm>
            <a:off x="5941535" y="1204936"/>
            <a:ext cx="1906216" cy="836618"/>
            <a:chOff x="5941535" y="912705"/>
            <a:chExt cx="1906216" cy="836618"/>
          </a:xfrm>
        </p:grpSpPr>
        <p:sp>
          <p:nvSpPr>
            <p:cNvPr id="19" name="32-Point Star 18"/>
            <p:cNvSpPr/>
            <p:nvPr/>
          </p:nvSpPr>
          <p:spPr>
            <a:xfrm>
              <a:off x="6706834" y="1317983"/>
              <a:ext cx="407332" cy="431340"/>
            </a:xfrm>
            <a:prstGeom prst="star3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prstClr val="white"/>
                </a:solidFill>
              </a:endParaRPr>
            </a:p>
          </p:txBody>
        </p:sp>
        <p:sp>
          <p:nvSpPr>
            <p:cNvPr id="22" name="TextBox 21"/>
            <p:cNvSpPr txBox="1"/>
            <p:nvPr/>
          </p:nvSpPr>
          <p:spPr>
            <a:xfrm>
              <a:off x="5941535" y="912705"/>
              <a:ext cx="1906216" cy="369332"/>
            </a:xfrm>
            <a:prstGeom prst="rect">
              <a:avLst/>
            </a:prstGeom>
            <a:noFill/>
          </p:spPr>
          <p:txBody>
            <a:bodyPr wrap="none" rtlCol="0">
              <a:spAutoFit/>
            </a:bodyPr>
            <a:lstStyle/>
            <a:p>
              <a:pPr algn="ctr"/>
              <a:r>
                <a:rPr lang="en-US" b="1" dirty="0" smtClean="0">
                  <a:solidFill>
                    <a:srgbClr val="F79646">
                      <a:lumMod val="75000"/>
                    </a:srgbClr>
                  </a:solidFill>
                </a:rPr>
                <a:t>Perfect prediction</a:t>
              </a:r>
              <a:endParaRPr lang="en-US" b="1" dirty="0">
                <a:solidFill>
                  <a:srgbClr val="F79646">
                    <a:lumMod val="75000"/>
                  </a:srgbClr>
                </a:solidFill>
              </a:endParaRPr>
            </a:p>
          </p:txBody>
        </p:sp>
      </p:grpSp>
      <p:sp>
        <p:nvSpPr>
          <p:cNvPr id="24" name="TextBox 23"/>
          <p:cNvSpPr txBox="1"/>
          <p:nvPr/>
        </p:nvSpPr>
        <p:spPr>
          <a:xfrm>
            <a:off x="3375401" y="2388956"/>
            <a:ext cx="3331433" cy="707886"/>
          </a:xfrm>
          <a:prstGeom prst="rect">
            <a:avLst/>
          </a:prstGeom>
          <a:noFill/>
        </p:spPr>
        <p:txBody>
          <a:bodyPr wrap="square" rtlCol="0">
            <a:spAutoFit/>
          </a:bodyPr>
          <a:lstStyle/>
          <a:p>
            <a:pPr algn="ctr"/>
            <a:r>
              <a:rPr lang="en-US" sz="1600" b="1" dirty="0">
                <a:solidFill>
                  <a:prstClr val="black">
                    <a:lumMod val="65000"/>
                    <a:lumOff val="35000"/>
                  </a:prstClr>
                </a:solidFill>
              </a:rPr>
              <a:t>f</a:t>
            </a:r>
            <a:r>
              <a:rPr lang="en-US" sz="1600" b="1" dirty="0" smtClean="0">
                <a:solidFill>
                  <a:prstClr val="black">
                    <a:lumMod val="65000"/>
                    <a:lumOff val="35000"/>
                  </a:prstClr>
                </a:solidFill>
              </a:rPr>
              <a:t>airness-aware</a:t>
            </a:r>
          </a:p>
          <a:p>
            <a:pPr algn="ctr"/>
            <a:r>
              <a:rPr lang="en-US" sz="2400" b="1" dirty="0">
                <a:solidFill>
                  <a:prstClr val="black"/>
                </a:solidFill>
              </a:rPr>
              <a:t>d</a:t>
            </a:r>
            <a:r>
              <a:rPr lang="en-US" sz="2400" b="1" dirty="0" smtClean="0">
                <a:solidFill>
                  <a:prstClr val="black"/>
                </a:solidFill>
              </a:rPr>
              <a:t>ata-driven approaches</a:t>
            </a:r>
            <a:endParaRPr lang="en-US" sz="2400" b="1" dirty="0">
              <a:solidFill>
                <a:prstClr val="black"/>
              </a:solidFill>
            </a:endParaRPr>
          </a:p>
        </p:txBody>
      </p:sp>
    </p:spTree>
    <p:extLst>
      <p:ext uri="{BB962C8B-B14F-4D97-AF65-F5344CB8AC3E}">
        <p14:creationId xmlns:p14="http://schemas.microsoft.com/office/powerpoint/2010/main" val="36439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57200" y="76200"/>
            <a:ext cx="82296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fontAlgn="base">
              <a:spcBef>
                <a:spcPct val="0"/>
              </a:spcBef>
              <a:spcAft>
                <a:spcPct val="0"/>
              </a:spcAft>
              <a:buFontTx/>
              <a:buNone/>
            </a:pPr>
            <a:r>
              <a:rPr lang="en-US" altLang="en-US" sz="4400" dirty="0">
                <a:solidFill>
                  <a:srgbClr val="006600"/>
                </a:solidFill>
              </a:rPr>
              <a:t>References</a:t>
            </a:r>
          </a:p>
        </p:txBody>
      </p:sp>
      <p:sp>
        <p:nvSpPr>
          <p:cNvPr id="45059" name="Rectangle 3"/>
          <p:cNvSpPr>
            <a:spLocks noChangeArrowheads="1"/>
          </p:cNvSpPr>
          <p:nvPr/>
        </p:nvSpPr>
        <p:spPr bwMode="auto">
          <a:xfrm>
            <a:off x="444500" y="831850"/>
            <a:ext cx="82296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defTabSz="209482">
              <a:spcBef>
                <a:spcPts val="600"/>
              </a:spcBef>
              <a:buSzPct val="100000"/>
              <a:defRPr sz="2295"/>
            </a:pPr>
            <a:r>
              <a:rPr lang="en-US" sz="1800" dirty="0">
                <a:solidFill>
                  <a:srgbClr val="000000"/>
                </a:solidFill>
              </a:rPr>
              <a:t>Resources for fairness, accountability, and transparency in ML:</a:t>
            </a:r>
            <a:r>
              <a:rPr lang="lt-LT" sz="1800" dirty="0">
                <a:solidFill>
                  <a:srgbClr val="000000"/>
                </a:solidFill>
              </a:rPr>
              <a:t> </a:t>
            </a:r>
            <a:r>
              <a:rPr lang="lt-LT" sz="1800" u="sng" dirty="0">
                <a:solidFill>
                  <a:srgbClr val="000000"/>
                </a:solidFill>
                <a:hlinkClick r:id="rId2"/>
              </a:rPr>
              <a:t>http://</a:t>
            </a:r>
            <a:r>
              <a:rPr lang="lt-LT" sz="1800" u="sng" dirty="0" smtClean="0">
                <a:solidFill>
                  <a:srgbClr val="000000"/>
                </a:solidFill>
                <a:hlinkClick r:id="rId2"/>
              </a:rPr>
              <a:t>www.fatml.org/resources.html</a:t>
            </a:r>
            <a:endParaRPr lang="en-US" sz="1800" u="sng" dirty="0">
              <a:solidFill>
                <a:srgbClr val="000000"/>
              </a:solidFill>
            </a:endParaRPr>
          </a:p>
          <a:p>
            <a:pPr defTabSz="209482">
              <a:spcBef>
                <a:spcPts val="600"/>
              </a:spcBef>
              <a:buSzPct val="100000"/>
              <a:defRPr sz="2295"/>
            </a:pPr>
            <a:r>
              <a:rPr lang="en-US" sz="1800" dirty="0" smtClean="0">
                <a:solidFill>
                  <a:srgbClr val="000000"/>
                </a:solidFill>
              </a:rPr>
              <a:t>A</a:t>
            </a:r>
            <a:r>
              <a:rPr lang="en-US" sz="1800" dirty="0">
                <a:solidFill>
                  <a:srgbClr val="000000"/>
                </a:solidFill>
              </a:rPr>
              <a:t>. </a:t>
            </a:r>
            <a:r>
              <a:rPr lang="en-US" sz="1800" dirty="0" err="1" smtClean="0">
                <a:solidFill>
                  <a:srgbClr val="000000"/>
                </a:solidFill>
              </a:rPr>
              <a:t>Chouldechova</a:t>
            </a:r>
            <a:r>
              <a:rPr lang="en-US" sz="1800" dirty="0" smtClean="0">
                <a:solidFill>
                  <a:srgbClr val="000000"/>
                </a:solidFill>
              </a:rPr>
              <a:t>.  Fair </a:t>
            </a:r>
            <a:r>
              <a:rPr lang="en-US" sz="1800" dirty="0">
                <a:solidFill>
                  <a:srgbClr val="000000"/>
                </a:solidFill>
              </a:rPr>
              <a:t>prediction with disparate impact: a study of bias in recidivism prediction instruments</a:t>
            </a:r>
            <a:r>
              <a:rPr lang="en-US" sz="1800" dirty="0" smtClean="0">
                <a:solidFill>
                  <a:srgbClr val="000000"/>
                </a:solidFill>
              </a:rPr>
              <a:t>.  </a:t>
            </a:r>
            <a:r>
              <a:rPr lang="en-US" sz="1800" i="1" dirty="0" smtClean="0">
                <a:solidFill>
                  <a:srgbClr val="000000"/>
                </a:solidFill>
              </a:rPr>
              <a:t>Big Data</a:t>
            </a:r>
            <a:r>
              <a:rPr lang="en-US" sz="1800" dirty="0" smtClean="0">
                <a:solidFill>
                  <a:srgbClr val="000000"/>
                </a:solidFill>
              </a:rPr>
              <a:t>, 5(2): 153-163, 2017. </a:t>
            </a:r>
            <a:r>
              <a:rPr lang="en-US" sz="1800" dirty="0">
                <a:solidFill>
                  <a:srgbClr val="000000"/>
                </a:solidFill>
                <a:hlinkClick r:id="rId3"/>
              </a:rPr>
              <a:t>http://</a:t>
            </a:r>
            <a:r>
              <a:rPr lang="en-US" sz="1800" dirty="0" smtClean="0">
                <a:solidFill>
                  <a:srgbClr val="000000"/>
                </a:solidFill>
                <a:hlinkClick r:id="rId3"/>
              </a:rPr>
              <a:t>online.liebertpub.com/doi/full/10.1089/big.2016.0047</a:t>
            </a:r>
            <a:endParaRPr lang="en-US" sz="1800" dirty="0">
              <a:solidFill>
                <a:srgbClr val="000000"/>
              </a:solidFill>
            </a:endParaRPr>
          </a:p>
          <a:p>
            <a:pPr defTabSz="209482">
              <a:spcBef>
                <a:spcPts val="600"/>
              </a:spcBef>
              <a:buSzPct val="100000"/>
              <a:defRPr sz="2295"/>
            </a:pPr>
            <a:r>
              <a:rPr lang="en-US" sz="1800" dirty="0">
                <a:solidFill>
                  <a:srgbClr val="000000"/>
                </a:solidFill>
              </a:rPr>
              <a:t>Z. Zhang and D.B. </a:t>
            </a:r>
            <a:r>
              <a:rPr lang="en-US" sz="1800" dirty="0" smtClean="0">
                <a:solidFill>
                  <a:srgbClr val="000000"/>
                </a:solidFill>
              </a:rPr>
              <a:t>Neill.  </a:t>
            </a:r>
            <a:r>
              <a:rPr lang="en-US" sz="1800" dirty="0">
                <a:solidFill>
                  <a:srgbClr val="000000"/>
                </a:solidFill>
              </a:rPr>
              <a:t>Identifying significant predictive bias in classifiers. </a:t>
            </a:r>
            <a:r>
              <a:rPr lang="en-US" sz="1800" dirty="0">
                <a:solidFill>
                  <a:srgbClr val="000000"/>
                </a:solidFill>
                <a:hlinkClick r:id="rId4"/>
              </a:rPr>
              <a:t>https://arxiv.org/pdf/1611.08292.pdf</a:t>
            </a:r>
            <a:r>
              <a:rPr lang="en-US" sz="1800" dirty="0">
                <a:solidFill>
                  <a:srgbClr val="000000"/>
                </a:solidFill>
              </a:rPr>
              <a:t>.  In </a:t>
            </a:r>
            <a:r>
              <a:rPr lang="en-US" sz="1800" i="1" dirty="0">
                <a:solidFill>
                  <a:srgbClr val="000000"/>
                </a:solidFill>
              </a:rPr>
              <a:t>NIPS </a:t>
            </a:r>
            <a:r>
              <a:rPr lang="en-US" sz="1800" i="1" dirty="0" smtClean="0">
                <a:solidFill>
                  <a:srgbClr val="000000"/>
                </a:solidFill>
              </a:rPr>
              <a:t>Workshop </a:t>
            </a:r>
            <a:r>
              <a:rPr lang="en-US" sz="1800" i="1" dirty="0">
                <a:solidFill>
                  <a:srgbClr val="000000"/>
                </a:solidFill>
              </a:rPr>
              <a:t>on Interpretable Machine </a:t>
            </a:r>
            <a:r>
              <a:rPr lang="en-US" sz="1800" i="1" dirty="0" smtClean="0">
                <a:solidFill>
                  <a:srgbClr val="000000"/>
                </a:solidFill>
              </a:rPr>
              <a:t>Learning</a:t>
            </a:r>
            <a:r>
              <a:rPr lang="en-US" sz="1800" dirty="0" smtClean="0">
                <a:solidFill>
                  <a:srgbClr val="000000"/>
                </a:solidFill>
              </a:rPr>
              <a:t>, 2016.</a:t>
            </a:r>
          </a:p>
          <a:p>
            <a:pPr defTabSz="209482">
              <a:spcBef>
                <a:spcPts val="600"/>
              </a:spcBef>
              <a:buSzPct val="100000"/>
              <a:defRPr sz="2295"/>
            </a:pPr>
            <a:r>
              <a:rPr lang="en-US" sz="1800" dirty="0" smtClean="0">
                <a:solidFill>
                  <a:srgbClr val="000000"/>
                </a:solidFill>
              </a:rPr>
              <a:t>A </a:t>
            </a:r>
            <a:r>
              <a:rPr lang="lt-LT" sz="1800" dirty="0" smtClean="0">
                <a:solidFill>
                  <a:srgbClr val="000000"/>
                </a:solidFill>
              </a:rPr>
              <a:t>Romei </a:t>
            </a:r>
            <a:r>
              <a:rPr lang="en-US" sz="1800" dirty="0">
                <a:solidFill>
                  <a:srgbClr val="000000"/>
                </a:solidFill>
              </a:rPr>
              <a:t>&amp;</a:t>
            </a:r>
            <a:r>
              <a:rPr lang="lt-LT" sz="1800" dirty="0" smtClean="0">
                <a:solidFill>
                  <a:srgbClr val="000000"/>
                </a:solidFill>
              </a:rPr>
              <a:t> </a:t>
            </a:r>
            <a:r>
              <a:rPr lang="en-US" sz="1800" dirty="0" smtClean="0">
                <a:solidFill>
                  <a:srgbClr val="000000"/>
                </a:solidFill>
              </a:rPr>
              <a:t>S </a:t>
            </a:r>
            <a:r>
              <a:rPr lang="lt-LT" sz="1800" dirty="0" smtClean="0">
                <a:solidFill>
                  <a:srgbClr val="000000"/>
                </a:solidFill>
              </a:rPr>
              <a:t>Ruggieri</a:t>
            </a:r>
            <a:r>
              <a:rPr lang="en-US" sz="1800" dirty="0" smtClean="0">
                <a:solidFill>
                  <a:srgbClr val="000000"/>
                </a:solidFill>
              </a:rPr>
              <a:t>.  </a:t>
            </a:r>
            <a:r>
              <a:rPr lang="lt-LT" sz="1800" dirty="0" smtClean="0">
                <a:solidFill>
                  <a:srgbClr val="000000"/>
                </a:solidFill>
              </a:rPr>
              <a:t>A </a:t>
            </a:r>
            <a:r>
              <a:rPr lang="lt-LT" sz="1800" dirty="0">
                <a:solidFill>
                  <a:srgbClr val="000000"/>
                </a:solidFill>
              </a:rPr>
              <a:t>multidisciplinary survey on discrimination </a:t>
            </a:r>
            <a:r>
              <a:rPr lang="lt-LT" sz="1800" dirty="0" smtClean="0">
                <a:solidFill>
                  <a:srgbClr val="000000"/>
                </a:solidFill>
              </a:rPr>
              <a:t>analysis.                                     </a:t>
            </a:r>
            <a:r>
              <a:rPr lang="lt-LT" sz="1800" u="sng" dirty="0">
                <a:solidFill>
                  <a:srgbClr val="000000"/>
                </a:solidFill>
                <a:hlinkClick r:id="rId5"/>
              </a:rPr>
              <a:t>http://www.di.unipi.it/~</a:t>
            </a:r>
            <a:r>
              <a:rPr lang="lt-LT" sz="1800" u="sng" dirty="0" smtClean="0">
                <a:solidFill>
                  <a:srgbClr val="000000"/>
                </a:solidFill>
                <a:hlinkClick r:id="rId5"/>
              </a:rPr>
              <a:t>ruggieri/Papers/ker.pdf</a:t>
            </a:r>
            <a:endParaRPr lang="en-US" sz="1800" u="sng" dirty="0">
              <a:solidFill>
                <a:srgbClr val="000000"/>
              </a:solidFill>
            </a:endParaRPr>
          </a:p>
          <a:p>
            <a:pPr defTabSz="209482">
              <a:spcBef>
                <a:spcPts val="600"/>
              </a:spcBef>
              <a:buSzPct val="100000"/>
              <a:defRPr sz="2295"/>
            </a:pPr>
            <a:r>
              <a:rPr lang="en-US" sz="1800" dirty="0" smtClean="0">
                <a:solidFill>
                  <a:srgbClr val="000000"/>
                </a:solidFill>
              </a:rPr>
              <a:t>S</a:t>
            </a:r>
            <a:r>
              <a:rPr lang="en-US" sz="1800" dirty="0" smtClean="0">
                <a:solidFill>
                  <a:srgbClr val="000000"/>
                </a:solidFill>
              </a:rPr>
              <a:t>. </a:t>
            </a:r>
            <a:r>
              <a:rPr lang="lt-LT" sz="1800" dirty="0" smtClean="0">
                <a:solidFill>
                  <a:srgbClr val="000000"/>
                </a:solidFill>
              </a:rPr>
              <a:t>Barocas </a:t>
            </a:r>
            <a:r>
              <a:rPr lang="lt-LT" sz="1800" dirty="0">
                <a:solidFill>
                  <a:srgbClr val="000000"/>
                </a:solidFill>
              </a:rPr>
              <a:t>and </a:t>
            </a:r>
            <a:r>
              <a:rPr lang="en-US" sz="1800" dirty="0" smtClean="0">
                <a:solidFill>
                  <a:srgbClr val="000000"/>
                </a:solidFill>
              </a:rPr>
              <a:t>A.D. </a:t>
            </a:r>
            <a:r>
              <a:rPr lang="lt-LT" sz="1800" dirty="0" smtClean="0">
                <a:solidFill>
                  <a:srgbClr val="000000"/>
                </a:solidFill>
              </a:rPr>
              <a:t>Selbst.</a:t>
            </a:r>
            <a:r>
              <a:rPr lang="en-US" sz="1800" dirty="0" smtClean="0">
                <a:solidFill>
                  <a:srgbClr val="000000"/>
                </a:solidFill>
              </a:rPr>
              <a:t> </a:t>
            </a:r>
            <a:r>
              <a:rPr lang="lt-LT" sz="1800" dirty="0" smtClean="0">
                <a:solidFill>
                  <a:srgbClr val="000000"/>
                </a:solidFill>
              </a:rPr>
              <a:t>Big </a:t>
            </a:r>
            <a:r>
              <a:rPr lang="lt-LT" sz="1800" dirty="0">
                <a:solidFill>
                  <a:srgbClr val="000000"/>
                </a:solidFill>
              </a:rPr>
              <a:t>Data’s Disparate </a:t>
            </a:r>
            <a:r>
              <a:rPr lang="lt-LT" sz="1800" dirty="0" smtClean="0">
                <a:solidFill>
                  <a:srgbClr val="000000"/>
                </a:solidFill>
              </a:rPr>
              <a:t>Impact</a:t>
            </a:r>
            <a:r>
              <a:rPr lang="en-US" sz="1800" dirty="0" smtClean="0">
                <a:solidFill>
                  <a:srgbClr val="000000"/>
                </a:solidFill>
              </a:rPr>
              <a:t>.  </a:t>
            </a:r>
            <a:r>
              <a:rPr lang="en-US" sz="1800" dirty="0">
                <a:solidFill>
                  <a:srgbClr val="000000"/>
                </a:solidFill>
              </a:rPr>
              <a:t>In </a:t>
            </a:r>
            <a:r>
              <a:rPr lang="en-US" sz="1800" i="1" dirty="0" smtClean="0">
                <a:solidFill>
                  <a:srgbClr val="000000"/>
                </a:solidFill>
              </a:rPr>
              <a:t>104 </a:t>
            </a:r>
            <a:r>
              <a:rPr lang="en-US" sz="1800" i="1" dirty="0">
                <a:solidFill>
                  <a:srgbClr val="000000"/>
                </a:solidFill>
              </a:rPr>
              <a:t>California Law Review</a:t>
            </a:r>
            <a:r>
              <a:rPr lang="en-US" sz="1800" dirty="0">
                <a:solidFill>
                  <a:srgbClr val="000000"/>
                </a:solidFill>
              </a:rPr>
              <a:t> </a:t>
            </a:r>
            <a:r>
              <a:rPr lang="en-US" sz="1800" dirty="0" smtClean="0">
                <a:solidFill>
                  <a:srgbClr val="000000"/>
                </a:solidFill>
              </a:rPr>
              <a:t>671, 2016. </a:t>
            </a:r>
          </a:p>
          <a:p>
            <a:pPr defTabSz="209482">
              <a:spcBef>
                <a:spcPts val="600"/>
              </a:spcBef>
              <a:buSzPct val="100000"/>
              <a:defRPr sz="2295"/>
            </a:pPr>
            <a:r>
              <a:rPr lang="en-US" sz="1800" dirty="0" err="1">
                <a:solidFill>
                  <a:srgbClr val="000000"/>
                </a:solidFill>
              </a:rPr>
              <a:t>Žliobaitė</a:t>
            </a:r>
            <a:r>
              <a:rPr lang="en-US" sz="1800" dirty="0">
                <a:solidFill>
                  <a:srgbClr val="000000"/>
                </a:solidFill>
              </a:rPr>
              <a:t>, I. </a:t>
            </a:r>
            <a:r>
              <a:rPr lang="en-US" sz="1800" dirty="0" smtClean="0">
                <a:solidFill>
                  <a:srgbClr val="000000"/>
                </a:solidFill>
              </a:rPr>
              <a:t>Measuring </a:t>
            </a:r>
            <a:r>
              <a:rPr lang="en-US" sz="1800" dirty="0">
                <a:solidFill>
                  <a:srgbClr val="000000"/>
                </a:solidFill>
              </a:rPr>
              <a:t>discrimination in algorithmic decision </a:t>
            </a:r>
            <a:r>
              <a:rPr lang="en-US" sz="1800" dirty="0" smtClean="0">
                <a:solidFill>
                  <a:srgbClr val="000000"/>
                </a:solidFill>
              </a:rPr>
              <a:t>making.  </a:t>
            </a:r>
            <a:r>
              <a:rPr lang="en-US" sz="1800" i="1" dirty="0" smtClean="0">
                <a:solidFill>
                  <a:srgbClr val="000000"/>
                </a:solidFill>
              </a:rPr>
              <a:t>Data </a:t>
            </a:r>
            <a:r>
              <a:rPr lang="en-US" sz="1800" i="1" dirty="0">
                <a:solidFill>
                  <a:srgbClr val="000000"/>
                </a:solidFill>
              </a:rPr>
              <a:t>Mining and Knowledge </a:t>
            </a:r>
            <a:r>
              <a:rPr lang="en-US" sz="1800" i="1" dirty="0" smtClean="0">
                <a:solidFill>
                  <a:srgbClr val="000000"/>
                </a:solidFill>
              </a:rPr>
              <a:t>Discovery</a:t>
            </a:r>
            <a:r>
              <a:rPr lang="en-US" sz="1800" dirty="0">
                <a:solidFill>
                  <a:srgbClr val="000000"/>
                </a:solidFill>
              </a:rPr>
              <a:t>,</a:t>
            </a:r>
            <a:r>
              <a:rPr lang="en-US" sz="1800" dirty="0" smtClean="0">
                <a:solidFill>
                  <a:srgbClr val="000000"/>
                </a:solidFill>
              </a:rPr>
              <a:t> </a:t>
            </a:r>
            <a:r>
              <a:rPr lang="en-US" sz="1800" dirty="0" smtClean="0">
                <a:solidFill>
                  <a:srgbClr val="000000"/>
                </a:solidFill>
              </a:rPr>
              <a:t>31(4): 1060-1089</a:t>
            </a:r>
            <a:r>
              <a:rPr lang="en-US" sz="1800" dirty="0">
                <a:solidFill>
                  <a:srgbClr val="000000"/>
                </a:solidFill>
              </a:rPr>
              <a:t>, </a:t>
            </a:r>
            <a:r>
              <a:rPr lang="en-US" sz="1800" dirty="0" smtClean="0">
                <a:solidFill>
                  <a:srgbClr val="000000"/>
                </a:solidFill>
              </a:rPr>
              <a:t>2017</a:t>
            </a:r>
            <a:r>
              <a:rPr lang="en-US" sz="1800" dirty="0">
                <a:solidFill>
                  <a:srgbClr val="000000"/>
                </a:solidFill>
              </a:rPr>
              <a:t>. </a:t>
            </a:r>
            <a:r>
              <a:rPr lang="en-US" sz="1800" dirty="0">
                <a:solidFill>
                  <a:srgbClr val="000000"/>
                </a:solidFill>
                <a:hlinkClick r:id="rId6"/>
              </a:rPr>
              <a:t>http://</a:t>
            </a:r>
            <a:r>
              <a:rPr lang="en-US" sz="1800" dirty="0" smtClean="0">
                <a:solidFill>
                  <a:srgbClr val="000000"/>
                </a:solidFill>
                <a:hlinkClick r:id="rId6"/>
              </a:rPr>
              <a:t>www.zliobaite.com/publications</a:t>
            </a:r>
            <a:endParaRPr lang="en-US" sz="1800" dirty="0" smtClean="0">
              <a:solidFill>
                <a:srgbClr val="000000"/>
              </a:solidFill>
            </a:endParaRPr>
          </a:p>
          <a:p>
            <a:pPr defTabSz="209482">
              <a:spcBef>
                <a:spcPts val="600"/>
              </a:spcBef>
              <a:buSzPct val="100000"/>
              <a:defRPr sz="2295"/>
            </a:pPr>
            <a:r>
              <a:rPr lang="en-US" sz="1800" kern="0" dirty="0" smtClean="0">
                <a:solidFill>
                  <a:srgbClr val="000000"/>
                </a:solidFill>
                <a:sym typeface="Helvetica Light"/>
              </a:rPr>
              <a:t>M. Bilal Zafar, </a:t>
            </a:r>
            <a:r>
              <a:rPr lang="en-US" sz="1800" i="1" kern="0" dirty="0" smtClean="0">
                <a:solidFill>
                  <a:srgbClr val="000000"/>
                </a:solidFill>
                <a:sym typeface="Helvetica Light"/>
              </a:rPr>
              <a:t>et al</a:t>
            </a:r>
            <a:r>
              <a:rPr lang="en-US" sz="1800" kern="0" dirty="0" smtClean="0">
                <a:solidFill>
                  <a:srgbClr val="000000"/>
                </a:solidFill>
                <a:sym typeface="Helvetica Light"/>
              </a:rPr>
              <a:t>.  </a:t>
            </a:r>
            <a:r>
              <a:rPr lang="lt-LT" sz="1800" dirty="0" smtClean="0">
                <a:solidFill>
                  <a:srgbClr val="000000"/>
                </a:solidFill>
              </a:rPr>
              <a:t>Learning Fair Classifiers</a:t>
            </a:r>
            <a:r>
              <a:rPr lang="en-US" sz="1800" dirty="0" smtClean="0">
                <a:solidFill>
                  <a:srgbClr val="000000"/>
                </a:solidFill>
              </a:rPr>
              <a:t>. Tech. report, 2016. </a:t>
            </a:r>
            <a:r>
              <a:rPr lang="lt-LT" sz="1800" u="sng" dirty="0" smtClean="0">
                <a:solidFill>
                  <a:srgbClr val="000000"/>
                </a:solidFill>
                <a:hlinkClick r:id="rId7"/>
              </a:rPr>
              <a:t>http://arxiv.org/pdf/1507.05259v3.pdf</a:t>
            </a:r>
          </a:p>
          <a:p>
            <a:pPr defTabSz="209482">
              <a:spcBef>
                <a:spcPts val="600"/>
              </a:spcBef>
              <a:buSzPct val="100000"/>
              <a:defRPr sz="2295"/>
            </a:pPr>
            <a:r>
              <a:rPr lang="lt-LT" sz="1800" dirty="0" smtClean="0">
                <a:solidFill>
                  <a:srgbClr val="000000"/>
                </a:solidFill>
              </a:rPr>
              <a:t> </a:t>
            </a:r>
            <a:r>
              <a:rPr lang="en-US" sz="1800" dirty="0" smtClean="0">
                <a:solidFill>
                  <a:srgbClr val="000000"/>
                </a:solidFill>
              </a:rPr>
              <a:t>S. </a:t>
            </a:r>
            <a:r>
              <a:rPr lang="lt-LT" sz="1800" dirty="0" smtClean="0">
                <a:solidFill>
                  <a:srgbClr val="000000"/>
                </a:solidFill>
              </a:rPr>
              <a:t>Feldman</a:t>
            </a:r>
            <a:r>
              <a:rPr lang="en-US" sz="1800" dirty="0">
                <a:solidFill>
                  <a:srgbClr val="000000"/>
                </a:solidFill>
              </a:rPr>
              <a:t> </a:t>
            </a:r>
            <a:r>
              <a:rPr lang="en-US" sz="1800" dirty="0" smtClean="0">
                <a:solidFill>
                  <a:srgbClr val="000000"/>
                </a:solidFill>
              </a:rPr>
              <a:t>et al.</a:t>
            </a:r>
            <a:r>
              <a:rPr lang="en-US" sz="1800" dirty="0" smtClean="0">
                <a:solidFill>
                  <a:srgbClr val="000000"/>
                </a:solidFill>
              </a:rPr>
              <a:t>.  </a:t>
            </a:r>
            <a:r>
              <a:rPr lang="lt-LT" sz="1800" dirty="0" smtClean="0">
                <a:solidFill>
                  <a:srgbClr val="000000"/>
                </a:solidFill>
              </a:rPr>
              <a:t>Certifying and </a:t>
            </a:r>
            <a:r>
              <a:rPr lang="lt-LT" sz="1800" dirty="0">
                <a:solidFill>
                  <a:srgbClr val="000000"/>
                </a:solidFill>
              </a:rPr>
              <a:t>removing disparate </a:t>
            </a:r>
            <a:r>
              <a:rPr lang="lt-LT" sz="1800" dirty="0" smtClean="0">
                <a:solidFill>
                  <a:srgbClr val="000000"/>
                </a:solidFill>
              </a:rPr>
              <a:t>impact</a:t>
            </a:r>
            <a:r>
              <a:rPr lang="en-US" sz="1800" dirty="0" smtClean="0">
                <a:solidFill>
                  <a:srgbClr val="000000"/>
                </a:solidFill>
              </a:rPr>
              <a:t>. </a:t>
            </a:r>
            <a:r>
              <a:rPr lang="en-US" sz="1800" dirty="0" smtClean="0">
                <a:solidFill>
                  <a:srgbClr val="000000"/>
                </a:solidFill>
              </a:rPr>
              <a:t>In </a:t>
            </a:r>
            <a:r>
              <a:rPr lang="en-US" sz="1800" i="1" dirty="0" smtClean="0">
                <a:solidFill>
                  <a:srgbClr val="000000"/>
                </a:solidFill>
              </a:rPr>
              <a:t>Proc. KDD 2015</a:t>
            </a:r>
            <a:r>
              <a:rPr lang="en-US" sz="1800" dirty="0" smtClean="0">
                <a:solidFill>
                  <a:srgbClr val="000000"/>
                </a:solidFill>
              </a:rPr>
              <a:t>, </a:t>
            </a:r>
            <a:r>
              <a:rPr lang="en-US" sz="1800" dirty="0" smtClean="0">
                <a:solidFill>
                  <a:srgbClr val="000000"/>
                </a:solidFill>
                <a:hlinkClick r:id="rId8"/>
              </a:rPr>
              <a:t>http</a:t>
            </a:r>
            <a:r>
              <a:rPr lang="en-US" sz="1800" dirty="0">
                <a:solidFill>
                  <a:srgbClr val="000000"/>
                </a:solidFill>
                <a:hlinkClick r:id="rId8"/>
              </a:rPr>
              <a:t>://</a:t>
            </a:r>
            <a:r>
              <a:rPr lang="en-US" sz="1800" dirty="0" smtClean="0">
                <a:solidFill>
                  <a:srgbClr val="000000"/>
                </a:solidFill>
                <a:hlinkClick r:id="rId8"/>
              </a:rPr>
              <a:t>sorelle.friedler.net/papers/kdd_disparate_impact.pdf</a:t>
            </a:r>
            <a:endParaRPr lang="en-US" sz="1800" dirty="0" smtClean="0">
              <a:solidFill>
                <a:srgbClr val="000000"/>
              </a:solidFill>
            </a:endParaRPr>
          </a:p>
        </p:txBody>
      </p:sp>
    </p:spTree>
    <p:extLst>
      <p:ext uri="{BB962C8B-B14F-4D97-AF65-F5344CB8AC3E}">
        <p14:creationId xmlns:p14="http://schemas.microsoft.com/office/powerpoint/2010/main" val="3238365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427" y="691864"/>
            <a:ext cx="8643938" cy="3875278"/>
          </a:xfrm>
          <a:prstGeom prst="rect">
            <a:avLst/>
          </a:prstGeom>
        </p:spPr>
      </p:pic>
      <p:sp>
        <p:nvSpPr>
          <p:cNvPr id="5" name="Text Box 3"/>
          <p:cNvSpPr txBox="1">
            <a:spLocks noChangeArrowheads="1"/>
          </p:cNvSpPr>
          <p:nvPr/>
        </p:nvSpPr>
        <p:spPr bwMode="auto">
          <a:xfrm>
            <a:off x="725860" y="5099034"/>
            <a:ext cx="7682850" cy="1169551"/>
          </a:xfrm>
          <a:prstGeom prst="rect">
            <a:avLst/>
          </a:prstGeom>
          <a:solidFill>
            <a:srgbClr val="FFCCCC"/>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ts val="1200"/>
              </a:spcAft>
              <a:buFontTx/>
              <a:buNone/>
            </a:pPr>
            <a:r>
              <a:rPr lang="en-US" altLang="en-US" sz="2000" dirty="0" smtClean="0">
                <a:solidFill>
                  <a:srgbClr val="000000"/>
                </a:solidFill>
              </a:rPr>
              <a:t>How can we use machine learning to identify and reduce biases?</a:t>
            </a:r>
          </a:p>
          <a:p>
            <a:pPr algn="ctr" defTabSz="914400" eaLnBrk="0" fontAlgn="base" hangingPunct="0">
              <a:spcBef>
                <a:spcPct val="0"/>
              </a:spcBef>
              <a:spcAft>
                <a:spcPct val="0"/>
              </a:spcAft>
              <a:buFontTx/>
              <a:buNone/>
            </a:pPr>
            <a:r>
              <a:rPr lang="en-US" altLang="en-US" sz="2000" dirty="0" smtClean="0">
                <a:solidFill>
                  <a:srgbClr val="000000"/>
                </a:solidFill>
              </a:rPr>
              <a:t>How can we avoid introducing new biases, or exacerbating existing biases, when we perform data-driven analyses?</a:t>
            </a:r>
          </a:p>
        </p:txBody>
      </p:sp>
    </p:spTree>
    <p:extLst>
      <p:ext uri="{BB962C8B-B14F-4D97-AF65-F5344CB8AC3E}">
        <p14:creationId xmlns:p14="http://schemas.microsoft.com/office/powerpoint/2010/main" val="300088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Big data claims to be neutral. It isn’t.…"/>
          <p:cNvSpPr>
            <a:spLocks noGrp="1"/>
          </p:cNvSpPr>
          <p:nvPr>
            <p:ph type="title"/>
          </p:nvPr>
        </p:nvSpPr>
        <p:spPr>
          <a:xfrm>
            <a:off x="676076" y="737420"/>
            <a:ext cx="7811514" cy="4047558"/>
          </a:xfrm>
          <a:prstGeom prst="rect">
            <a:avLst/>
          </a:prstGeom>
          <a:ln w="19050">
            <a:solidFill>
              <a:schemeClr val="tx1"/>
            </a:solidFill>
          </a:ln>
        </p:spPr>
        <p:txBody>
          <a:bodyPr>
            <a:normAutofit/>
          </a:bodyPr>
          <a:lstStyle/>
          <a:p>
            <a:pPr algn="just">
              <a:defRPr sz="2700"/>
            </a:pPr>
            <a:r>
              <a:rPr sz="1800" b="1" dirty="0"/>
              <a:t>Big data claims to be neutral. It </a:t>
            </a:r>
            <a:r>
              <a:rPr sz="1800" b="1" dirty="0" smtClean="0"/>
              <a:t>isn’t.</a:t>
            </a:r>
          </a:p>
          <a:p>
            <a:pPr algn="just">
              <a:defRPr sz="2700"/>
            </a:pPr>
            <a:r>
              <a:rPr sz="1800" dirty="0" smtClean="0"/>
              <a:t>Advocates of algorithmic techniques like data mining argue that</a:t>
            </a:r>
          </a:p>
          <a:p>
            <a:pPr algn="just">
              <a:defRPr sz="2700"/>
            </a:pPr>
            <a:r>
              <a:rPr sz="1800" dirty="0" smtClean="0"/>
              <a:t>they </a:t>
            </a:r>
            <a:r>
              <a:rPr sz="1800" dirty="0"/>
              <a:t>eliminate human biases from the decision-making process. But an</a:t>
            </a:r>
          </a:p>
          <a:p>
            <a:pPr algn="just">
              <a:defRPr sz="2700"/>
            </a:pPr>
            <a:r>
              <a:rPr sz="1800" dirty="0"/>
              <a:t>algorithm is only as good as the data it works with. Data mining can inherit</a:t>
            </a:r>
          </a:p>
          <a:p>
            <a:pPr algn="just">
              <a:defRPr sz="2700"/>
            </a:pPr>
            <a:r>
              <a:rPr sz="1800" dirty="0"/>
              <a:t>the prejudices of prior decision-makers or reflect the widespread biases</a:t>
            </a:r>
          </a:p>
          <a:p>
            <a:pPr algn="just">
              <a:defRPr sz="2700"/>
            </a:pPr>
            <a:r>
              <a:rPr sz="1800" dirty="0"/>
              <a:t>that persist in society at large. Often, the “patterns” it discovers are simply</a:t>
            </a:r>
          </a:p>
          <a:p>
            <a:pPr algn="just">
              <a:defRPr sz="2700"/>
            </a:pPr>
            <a:r>
              <a:rPr sz="1800" dirty="0"/>
              <a:t>preexisting societal patterns of inequality and exclusion. Unthinking</a:t>
            </a:r>
          </a:p>
          <a:p>
            <a:pPr algn="just">
              <a:defRPr sz="2700"/>
            </a:pPr>
            <a:r>
              <a:rPr sz="1800" dirty="0"/>
              <a:t>reliance on data mining can deny members of vulnerable groups full</a:t>
            </a:r>
          </a:p>
          <a:p>
            <a:pPr algn="just">
              <a:defRPr sz="2700"/>
            </a:pPr>
            <a:r>
              <a:rPr sz="1800" dirty="0"/>
              <a:t>participation in society. Worse still, because the resulting discrimination is</a:t>
            </a:r>
          </a:p>
          <a:p>
            <a:pPr algn="just">
              <a:defRPr sz="2700"/>
            </a:pPr>
            <a:r>
              <a:rPr sz="1800" dirty="0"/>
              <a:t>almost always an unintentional emergent property of the algorithm’s use</a:t>
            </a:r>
          </a:p>
          <a:p>
            <a:pPr algn="just">
              <a:defRPr sz="2700"/>
            </a:pPr>
            <a:r>
              <a:rPr sz="1800" dirty="0"/>
              <a:t>rather than a conscious choice by its programmers, it can be unusually</a:t>
            </a:r>
          </a:p>
          <a:p>
            <a:pPr algn="just">
              <a:defRPr sz="2700"/>
            </a:pPr>
            <a:r>
              <a:rPr sz="1800" dirty="0"/>
              <a:t>hard to identify the source of the problem or to explain it to a court.</a:t>
            </a:r>
          </a:p>
          <a:p>
            <a:pPr algn="just">
              <a:defRPr sz="2700"/>
            </a:pPr>
            <a:endParaRPr sz="1800" dirty="0"/>
          </a:p>
          <a:p>
            <a:pPr algn="just">
              <a:defRPr sz="2700"/>
            </a:pPr>
            <a:r>
              <a:rPr sz="1800" dirty="0"/>
              <a:t>— “Big Data’s Disparate Impact,” </a:t>
            </a:r>
            <a:r>
              <a:rPr sz="1800" dirty="0" err="1"/>
              <a:t>Barocas</a:t>
            </a:r>
            <a:r>
              <a:rPr sz="1800" dirty="0"/>
              <a:t> &amp; </a:t>
            </a:r>
            <a:r>
              <a:rPr sz="1800" dirty="0" err="1"/>
              <a:t>Selbst</a:t>
            </a:r>
            <a:endParaRPr sz="1800" dirty="0"/>
          </a:p>
        </p:txBody>
      </p:sp>
    </p:spTree>
    <p:extLst>
      <p:ext uri="{BB962C8B-B14F-4D97-AF65-F5344CB8AC3E}">
        <p14:creationId xmlns:p14="http://schemas.microsoft.com/office/powerpoint/2010/main" val="161195180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1734" y="20648"/>
            <a:ext cx="4746393" cy="1143000"/>
          </a:xfrm>
        </p:spPr>
        <p:txBody>
          <a:bodyPr>
            <a:noAutofit/>
          </a:bodyPr>
          <a:lstStyle/>
          <a:p>
            <a:r>
              <a:rPr lang="en-US" sz="4800" b="0" dirty="0" smtClean="0">
                <a:solidFill>
                  <a:srgbClr val="006600"/>
                </a:solidFill>
                <a:latin typeface="Arial" panose="020B0604020202020204" pitchFamily="34" charset="0"/>
                <a:cs typeface="Arial" panose="020B0604020202020204" pitchFamily="34" charset="0"/>
              </a:rPr>
              <a:t>What’s your Y?  </a:t>
            </a:r>
            <a:endParaRPr lang="en-US" sz="4800" b="0" dirty="0">
              <a:solidFill>
                <a:srgbClr val="0066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a:buFont typeface="Wingdings" charset="2"/>
              <a:buChar char="Ø"/>
            </a:pPr>
            <a:r>
              <a:rPr lang="en-US" b="1" dirty="0" smtClean="0">
                <a:latin typeface="Arial" panose="020B0604020202020204" pitchFamily="34" charset="0"/>
                <a:cs typeface="Arial" panose="020B0604020202020204" pitchFamily="34" charset="0"/>
              </a:rPr>
              <a:t>Y</a:t>
            </a:r>
            <a:r>
              <a:rPr lang="en-US" dirty="0" smtClean="0">
                <a:latin typeface="Arial" panose="020B0604020202020204" pitchFamily="34" charset="0"/>
                <a:cs typeface="Arial" panose="020B0604020202020204" pitchFamily="34" charset="0"/>
              </a:rPr>
              <a:t> = </a:t>
            </a:r>
            <a:r>
              <a:rPr lang="en-US" i="1" dirty="0" smtClean="0">
                <a:solidFill>
                  <a:srgbClr val="9F0A1A"/>
                </a:solidFill>
                <a:latin typeface="Arial" panose="020B0604020202020204" pitchFamily="34" charset="0"/>
                <a:cs typeface="Arial" panose="020B0604020202020204" pitchFamily="34" charset="0"/>
              </a:rPr>
              <a:t>candidate was hired</a:t>
            </a:r>
            <a:r>
              <a:rPr lang="en-US" dirty="0" smtClean="0">
                <a:solidFill>
                  <a:srgbClr val="9F0A1A"/>
                </a:solidFill>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vs.  </a:t>
            </a:r>
            <a:r>
              <a:rPr lang="en-US" b="1" dirty="0" smtClean="0">
                <a:latin typeface="Arial" panose="020B0604020202020204" pitchFamily="34" charset="0"/>
                <a:cs typeface="Arial" panose="020B0604020202020204" pitchFamily="34" charset="0"/>
              </a:rPr>
              <a:t>Y</a:t>
            </a:r>
            <a:r>
              <a:rPr lang="en-US" dirty="0" smtClean="0">
                <a:latin typeface="Arial" panose="020B0604020202020204" pitchFamily="34" charset="0"/>
                <a:cs typeface="Arial" panose="020B0604020202020204" pitchFamily="34" charset="0"/>
              </a:rPr>
              <a:t> = </a:t>
            </a:r>
            <a:r>
              <a:rPr lang="en-US" i="1" dirty="0">
                <a:solidFill>
                  <a:srgbClr val="9F0A1A"/>
                </a:solidFill>
                <a:latin typeface="Arial" panose="020B0604020202020204" pitchFamily="34" charset="0"/>
                <a:cs typeface="Arial" panose="020B0604020202020204" pitchFamily="34" charset="0"/>
              </a:rPr>
              <a:t>e</a:t>
            </a:r>
            <a:r>
              <a:rPr lang="en-US" i="1" dirty="0" smtClean="0">
                <a:solidFill>
                  <a:srgbClr val="9F0A1A"/>
                </a:solidFill>
                <a:latin typeface="Arial" panose="020B0604020202020204" pitchFamily="34" charset="0"/>
                <a:cs typeface="Arial" panose="020B0604020202020204" pitchFamily="34" charset="0"/>
              </a:rPr>
              <a:t>mployee productivity</a:t>
            </a:r>
          </a:p>
          <a:p>
            <a:endParaRPr lang="en-US" dirty="0">
              <a:latin typeface="Arial" panose="020B0604020202020204" pitchFamily="34" charset="0"/>
              <a:cs typeface="Arial" panose="020B0604020202020204" pitchFamily="34" charset="0"/>
            </a:endParaRPr>
          </a:p>
          <a:p>
            <a:pPr>
              <a:buFont typeface="Wingdings" charset="2"/>
              <a:buChar char="Ø"/>
            </a:pPr>
            <a:r>
              <a:rPr lang="en-US" dirty="0" smtClean="0">
                <a:latin typeface="Arial" panose="020B0604020202020204" pitchFamily="34" charset="0"/>
                <a:cs typeface="Arial" panose="020B0604020202020204" pitchFamily="34" charset="0"/>
              </a:rPr>
              <a:t>Target variable bias:  in recidivism prediction, we:</a:t>
            </a:r>
          </a:p>
          <a:p>
            <a:pPr marL="457200" lvl="1" indent="0">
              <a:buNone/>
            </a:pPr>
            <a:r>
              <a:rPr lang="en-US" u="sng" dirty="0">
                <a:latin typeface="Arial" panose="020B0604020202020204" pitchFamily="34" charset="0"/>
                <a:cs typeface="Arial" panose="020B0604020202020204" pitchFamily="34" charset="0"/>
              </a:rPr>
              <a:t>w</a:t>
            </a:r>
            <a:r>
              <a:rPr lang="en-US" u="sng" dirty="0" smtClean="0">
                <a:latin typeface="Arial" panose="020B0604020202020204" pitchFamily="34" charset="0"/>
                <a:cs typeface="Arial" panose="020B0604020202020204" pitchFamily="34" charset="0"/>
              </a:rPr>
              <a:t>ant</a:t>
            </a:r>
            <a:r>
              <a:rPr lang="en-US" dirty="0" smtClean="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Y</a:t>
            </a:r>
            <a:r>
              <a:rPr lang="en-US" dirty="0" smtClean="0">
                <a:latin typeface="Arial" panose="020B0604020202020204" pitchFamily="34" charset="0"/>
                <a:cs typeface="Arial" panose="020B0604020202020204" pitchFamily="34" charset="0"/>
              </a:rPr>
              <a:t> = </a:t>
            </a:r>
            <a:r>
              <a:rPr lang="en-US" b="1" dirty="0" smtClean="0">
                <a:solidFill>
                  <a:srgbClr val="9F0A1A"/>
                </a:solidFill>
                <a:latin typeface="Arial" panose="020B0604020202020204" pitchFamily="34" charset="0"/>
                <a:cs typeface="Arial" panose="020B0604020202020204" pitchFamily="34" charset="0"/>
              </a:rPr>
              <a:t>re-offense</a:t>
            </a:r>
            <a:r>
              <a:rPr lang="en-US" dirty="0" smtClean="0">
                <a:latin typeface="Arial" panose="020B0604020202020204" pitchFamily="34" charset="0"/>
                <a:cs typeface="Arial" panose="020B0604020202020204" pitchFamily="34" charset="0"/>
              </a:rPr>
              <a:t>,  </a:t>
            </a:r>
            <a:r>
              <a:rPr lang="en-US" u="sng" dirty="0" smtClean="0">
                <a:latin typeface="Arial" panose="020B0604020202020204" pitchFamily="34" charset="0"/>
                <a:cs typeface="Arial" panose="020B0604020202020204" pitchFamily="34" charset="0"/>
              </a:rPr>
              <a:t>have</a:t>
            </a:r>
            <a:r>
              <a:rPr lang="en-US" dirty="0" smtClean="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Y</a:t>
            </a:r>
            <a:r>
              <a:rPr lang="en-US" dirty="0" smtClean="0">
                <a:latin typeface="Arial" panose="020B0604020202020204" pitchFamily="34" charset="0"/>
                <a:cs typeface="Arial" panose="020B0604020202020204" pitchFamily="34" charset="0"/>
              </a:rPr>
              <a:t> = </a:t>
            </a:r>
            <a:r>
              <a:rPr lang="en-US" b="1" dirty="0" smtClean="0">
                <a:solidFill>
                  <a:srgbClr val="9F0A1A"/>
                </a:solidFill>
                <a:latin typeface="Arial" panose="020B0604020202020204" pitchFamily="34" charset="0"/>
                <a:cs typeface="Arial" panose="020B0604020202020204" pitchFamily="34" charset="0"/>
              </a:rPr>
              <a:t>re-arrest</a:t>
            </a:r>
          </a:p>
        </p:txBody>
      </p:sp>
      <p:pic>
        <p:nvPicPr>
          <p:cNvPr id="4" name="Picture 3"/>
          <p:cNvPicPr>
            <a:picLocks noChangeAspect="1"/>
          </p:cNvPicPr>
          <p:nvPr/>
        </p:nvPicPr>
        <p:blipFill>
          <a:blip r:embed="rId2"/>
          <a:stretch>
            <a:fillRect/>
          </a:stretch>
        </p:blipFill>
        <p:spPr>
          <a:xfrm>
            <a:off x="26243" y="3597536"/>
            <a:ext cx="4713869" cy="2947368"/>
          </a:xfrm>
          <a:prstGeom prst="rect">
            <a:avLst/>
          </a:prstGeom>
        </p:spPr>
      </p:pic>
      <p:pic>
        <p:nvPicPr>
          <p:cNvPr id="5" name="Picture 4"/>
          <p:cNvPicPr>
            <a:picLocks noChangeAspect="1"/>
          </p:cNvPicPr>
          <p:nvPr/>
        </p:nvPicPr>
        <p:blipFill>
          <a:blip r:embed="rId3"/>
          <a:stretch>
            <a:fillRect/>
          </a:stretch>
        </p:blipFill>
        <p:spPr>
          <a:xfrm>
            <a:off x="4765508" y="3585885"/>
            <a:ext cx="4398924" cy="2947368"/>
          </a:xfrm>
          <a:prstGeom prst="rect">
            <a:avLst/>
          </a:prstGeom>
        </p:spPr>
      </p:pic>
    </p:spTree>
    <p:extLst>
      <p:ext uri="{BB962C8B-B14F-4D97-AF65-F5344CB8AC3E}">
        <p14:creationId xmlns:p14="http://schemas.microsoft.com/office/powerpoint/2010/main" val="137578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6378</TotalTime>
  <Words>2936</Words>
  <Application>Microsoft Office PowerPoint</Application>
  <PresentationFormat>On-screen Show (4:3)</PresentationFormat>
  <Paragraphs>343</Paragraphs>
  <Slides>61</Slides>
  <Notes>19</Notes>
  <HiddenSlides>0</HiddenSlides>
  <MMClips>0</MMClips>
  <ScaleCrop>false</ScaleCrop>
  <HeadingPairs>
    <vt:vector size="8" baseType="variant">
      <vt:variant>
        <vt:lpstr>Fonts Used</vt:lpstr>
      </vt:variant>
      <vt:variant>
        <vt:i4>8</vt:i4>
      </vt:variant>
      <vt:variant>
        <vt:lpstr>Theme</vt:lpstr>
      </vt:variant>
      <vt:variant>
        <vt:i4>3</vt:i4>
      </vt:variant>
      <vt:variant>
        <vt:lpstr>Slide Titles</vt:lpstr>
      </vt:variant>
      <vt:variant>
        <vt:i4>61</vt:i4>
      </vt:variant>
      <vt:variant>
        <vt:lpstr>Custom Shows</vt:lpstr>
      </vt:variant>
      <vt:variant>
        <vt:i4>1</vt:i4>
      </vt:variant>
    </vt:vector>
  </HeadingPairs>
  <TitlesOfParts>
    <vt:vector size="73" baseType="lpstr">
      <vt:lpstr>ＭＳ Ｐゴシック</vt:lpstr>
      <vt:lpstr>Arial</vt:lpstr>
      <vt:lpstr>Calibri</vt:lpstr>
      <vt:lpstr>Cambria Math</vt:lpstr>
      <vt:lpstr>Gill Sans</vt:lpstr>
      <vt:lpstr>Helvetica</vt:lpstr>
      <vt:lpstr>Helvetica Light</vt:lpstr>
      <vt:lpstr>Wingdings</vt:lpstr>
      <vt:lpstr>Office Theme</vt:lpstr>
      <vt:lpstr>White</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claims to be neutral. It isn’t. Advocates of algorithmic techniques like data mining argue that they eliminate human biases from the decision-making process. But an algorithm is only as good as the data it works with. Data mining can inherit the prejudices of prior decision-makers or reflect the widespread biases that persist in society at large. Often, the “patterns” it discovers are simply preexisting societal patterns of inequality and exclusion. Unthinking reliance on data mining can deny members of vulnerable groups full participation in society. Worse still, because the resulting discrimination is almost always an unintentional emergent property of the algorithm’s use rather than a conscious choice by its programmers, it can be unusually hard to identify the source of the problem or to explain it to a court.  — “Big Data’s Disparate Impact,” Barocas &amp; Selbst</vt:lpstr>
      <vt:lpstr>What’s your Y?  </vt:lpstr>
      <vt:lpstr>PowerPoint Presentation</vt:lpstr>
      <vt:lpstr>PowerPoint Presentation</vt:lpstr>
      <vt:lpstr>PowerPoint Presentation</vt:lpstr>
      <vt:lpstr>PowerPoint Presentation</vt:lpstr>
      <vt:lpstr>Broward County data</vt:lpstr>
      <vt:lpstr>PowerPoint Presentation</vt:lpstr>
      <vt:lpstr>PowerPoint Presentation</vt:lpstr>
      <vt:lpstr>PowerPoint Presentation</vt:lpstr>
      <vt:lpstr>PowerPoint Presentation</vt:lpstr>
      <vt:lpstr>PowerPoint Presentation</vt:lpstr>
      <vt:lpstr>PowerPoint Presentation</vt:lpstr>
      <vt:lpstr>The debate in a nutshell</vt:lpstr>
      <vt:lpstr>Fairness metrics</vt:lpstr>
      <vt:lpstr>Building blocks: Confusion tables</vt:lpstr>
      <vt:lpstr>PowerPoint Presentation</vt:lpstr>
      <vt:lpstr>PowerPoint Presentation</vt:lpstr>
      <vt:lpstr>PowerPoint Presentation</vt:lpstr>
      <vt:lpstr>Looking back at the high-risk cutoff of  sHR = 4</vt:lpstr>
      <vt:lpstr>Can we fix it?</vt:lpstr>
      <vt:lpstr>PowerPoint Presentation</vt:lpstr>
      <vt:lpstr>Predictive parity implies Error rate imbalance</vt:lpstr>
      <vt:lpstr>Sentencing guidelines</vt:lpstr>
      <vt:lpstr>PowerPoint Presentation</vt:lpstr>
      <vt:lpstr>PowerPoint Presentation</vt:lpstr>
      <vt:lpstr>Can we mitigate disparate impact?</vt:lpstr>
      <vt:lpstr>Allowing group-specific cutoffs</vt:lpstr>
      <vt:lpstr>Did we succeed?</vt:lpstr>
      <vt:lpstr>PowerPoint Presentation</vt:lpstr>
      <vt:lpstr>Statistical Parity       or “group fairness”: an entirely different notion of fairness</vt:lpstr>
      <vt:lpstr>Discrimination</vt:lpstr>
      <vt:lpstr>How algorithms can discriminate</vt:lpstr>
      <vt:lpstr>How algorithms can discriminate</vt:lpstr>
      <vt:lpstr>How algorithms can discriminate</vt:lpstr>
      <vt:lpstr>How algorithms can discriminate</vt:lpstr>
      <vt:lpstr>Simple fixes that don’t work</vt:lpstr>
      <vt:lpstr>Simple fixes that don’t work</vt:lpstr>
      <vt:lpstr>Adverse affect and  the 80% rule</vt:lpstr>
      <vt:lpstr>Adverse affect and  the 80% rule</vt:lpstr>
      <vt:lpstr>Adverse affect and  the 80% rule</vt:lpstr>
      <vt:lpstr>One quantitative learning  approach to fairness: decision boundary covariance </vt:lpstr>
      <vt:lpstr>Decision boundary covariance </vt:lpstr>
      <vt:lpstr>Maximizing accuracy under fairness constraints</vt:lpstr>
      <vt:lpstr>Maximizing accuracy under fairness constraints</vt:lpstr>
      <vt:lpstr>Maximizing accuracy under fairness constraints</vt:lpstr>
      <vt:lpstr>Maximizing accuracy under fairness constraints</vt:lpstr>
      <vt:lpstr>PowerPoint Presentation</vt:lpstr>
      <vt:lpstr>PowerPoint Presentation</vt:lpstr>
      <vt:lpstr>PowerPoint Presentation</vt:lpstr>
      <vt:lpstr>PowerPoint Presentation</vt:lpstr>
      <vt:lpstr>The bigger picture</vt:lpstr>
      <vt:lpstr>Should we adopt data-driven approaches?</vt:lpstr>
      <vt:lpstr>PowerPoint Presentation</vt:lpstr>
      <vt:lpstr>April 5 subset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 Bertrand Neill</cp:lastModifiedBy>
  <cp:revision>1442</cp:revision>
  <dcterms:created xsi:type="dcterms:W3CDTF">2016-11-26T17:17:19Z</dcterms:created>
  <dcterms:modified xsi:type="dcterms:W3CDTF">2018-01-22T15:15:04Z</dcterms:modified>
</cp:coreProperties>
</file>